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80" r:id="rId4"/>
    <p:sldId id="257" r:id="rId5"/>
    <p:sldId id="258" r:id="rId6"/>
    <p:sldId id="259" r:id="rId7"/>
    <p:sldId id="260" r:id="rId8"/>
    <p:sldId id="261" r:id="rId9"/>
    <p:sldId id="262" r:id="rId10"/>
    <p:sldId id="263" r:id="rId11"/>
    <p:sldId id="264" r:id="rId12"/>
    <p:sldId id="265" r:id="rId13"/>
    <p:sldId id="271" r:id="rId14"/>
    <p:sldId id="266" r:id="rId15"/>
    <p:sldId id="267" r:id="rId16"/>
    <p:sldId id="268" r:id="rId17"/>
    <p:sldId id="269" r:id="rId18"/>
    <p:sldId id="270" r:id="rId19"/>
    <p:sldId id="272" r:id="rId20"/>
    <p:sldId id="273" r:id="rId21"/>
    <p:sldId id="274" r:id="rId22"/>
    <p:sldId id="275" r:id="rId23"/>
    <p:sldId id="277" r:id="rId24"/>
    <p:sldId id="278" r:id="rId25"/>
    <p:sldId id="27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107" d="100"/>
          <a:sy n="107" d="100"/>
        </p:scale>
        <p:origin x="1016"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7C02E-38A5-4653-BE9D-A1C720B97B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734042-C4EB-47A0-A31C-0E14033B73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024371B-ADD5-44FA-81AB-B2AA06EE2E50}"/>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5" name="页脚占位符 4">
            <a:extLst>
              <a:ext uri="{FF2B5EF4-FFF2-40B4-BE49-F238E27FC236}">
                <a16:creationId xmlns:a16="http://schemas.microsoft.com/office/drawing/2014/main" id="{24DEA633-A36D-4FDB-87FA-5EF4D03CF2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849C66-0F8E-4936-86E4-B210A3A54B46}"/>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3450256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268B-9948-4DF6-9926-2C39A9F2AF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5E2FBB-E0F9-4A3B-BBAF-95CA49FD7D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0663DB-6D85-45AC-8A7E-67D4E9BA4B78}"/>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5" name="页脚占位符 4">
            <a:extLst>
              <a:ext uri="{FF2B5EF4-FFF2-40B4-BE49-F238E27FC236}">
                <a16:creationId xmlns:a16="http://schemas.microsoft.com/office/drawing/2014/main" id="{D97C7C0D-27CA-4E31-ADEA-1F056BA598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07CD0F-DCC8-4271-A5DB-CF93575F4AFB}"/>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3164231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B4556E-3B37-471D-AD4C-DC7EF77DCE3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1DA098-8A37-4695-804D-203B0C7FF79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92F38E-27BC-4CEE-B259-052D522C9B8A}"/>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5" name="页脚占位符 4">
            <a:extLst>
              <a:ext uri="{FF2B5EF4-FFF2-40B4-BE49-F238E27FC236}">
                <a16:creationId xmlns:a16="http://schemas.microsoft.com/office/drawing/2014/main" id="{C1F000FC-26D9-47B0-B13E-DFD9E7EBBB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24BC51-DCA4-488A-9F23-D51E9521F3A1}"/>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3303993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09773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47881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83968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60401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38989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951737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613478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20247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CE0E6-51AC-46E3-895D-18EA75CAF88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B75FC7-BD43-459F-8357-556ACE88703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8D0FB7-301E-4CDC-8427-C54667631704}"/>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5" name="页脚占位符 4">
            <a:extLst>
              <a:ext uri="{FF2B5EF4-FFF2-40B4-BE49-F238E27FC236}">
                <a16:creationId xmlns:a16="http://schemas.microsoft.com/office/drawing/2014/main" id="{4C1B8A99-09DB-49CF-A08E-5BD7B85247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06B4F3-9157-4D84-80B0-A019658AE78B}"/>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3445783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61107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61383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08576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569D8-A94D-49B6-9DEB-AD6BB3E05F8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F68AB35-E5A4-4EA8-86FA-859C72428A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C4F167C-E7BD-4430-BCA2-22D0986D3490}"/>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5" name="页脚占位符 4">
            <a:extLst>
              <a:ext uri="{FF2B5EF4-FFF2-40B4-BE49-F238E27FC236}">
                <a16:creationId xmlns:a16="http://schemas.microsoft.com/office/drawing/2014/main" id="{BBE8AEE7-2929-448F-89E3-9B80DC76CD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4EFDA4-AD19-47C7-9EC6-24BB5BC4F21A}"/>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746424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97DC7-DB6C-4D52-B9D8-71E636C912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E5814B-7224-4701-A0F9-81A327DD1D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56C56F-B2FE-4839-90B9-C50F952C253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5EA0C51-72C0-4F65-9832-205C6C0C39AF}"/>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6" name="页脚占位符 5">
            <a:extLst>
              <a:ext uri="{FF2B5EF4-FFF2-40B4-BE49-F238E27FC236}">
                <a16:creationId xmlns:a16="http://schemas.microsoft.com/office/drawing/2014/main" id="{5ABB18D7-730A-4BA7-B07E-73210FABBE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A29562-97DE-487D-9A75-7F97F3D7FF51}"/>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242981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04A25-4D20-4E70-BEB8-7345B2FBC54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7D50903-36EC-4BBA-A459-4C9A9FF6E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3CB8AE4-BFDC-415E-9D1E-EF62AB54918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8E82CA0-006A-456A-8718-874176537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2CDF9D-33E6-490D-A896-C9D61F54E2F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684DE36-F957-4691-B051-1647463422C8}"/>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8" name="页脚占位符 7">
            <a:extLst>
              <a:ext uri="{FF2B5EF4-FFF2-40B4-BE49-F238E27FC236}">
                <a16:creationId xmlns:a16="http://schemas.microsoft.com/office/drawing/2014/main" id="{C73FD5CB-34AB-4F31-87C3-8CE28E5F40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7549C77-ED79-412A-87CA-91A772F79261}"/>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1854241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74704-C1DD-459C-853A-5D258CB63E7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5142AB-78AC-4C73-8F37-EFAA27FCC519}"/>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4" name="页脚占位符 3">
            <a:extLst>
              <a:ext uri="{FF2B5EF4-FFF2-40B4-BE49-F238E27FC236}">
                <a16:creationId xmlns:a16="http://schemas.microsoft.com/office/drawing/2014/main" id="{CE3EAE35-F497-4DA8-9F90-D7F76D83FE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F15016B-157B-400C-9F12-7BB9BD5D1E20}"/>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417234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67FEB4A-0B33-47F3-AAF3-926E39884BA5}"/>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3" name="页脚占位符 2">
            <a:extLst>
              <a:ext uri="{FF2B5EF4-FFF2-40B4-BE49-F238E27FC236}">
                <a16:creationId xmlns:a16="http://schemas.microsoft.com/office/drawing/2014/main" id="{8EF9084A-4197-4861-AA03-CB279E22A34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FCED46-F0F7-44AF-A66F-448854611954}"/>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311719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397FD-5199-4B5E-8B85-D417A87F18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84A477-240A-47F2-B07B-C423D1C458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0BE2EEA-E01E-43BC-B465-B5A7B527E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BB3CBA-871D-47E7-A79F-77DD8A74EEEE}"/>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6" name="页脚占位符 5">
            <a:extLst>
              <a:ext uri="{FF2B5EF4-FFF2-40B4-BE49-F238E27FC236}">
                <a16:creationId xmlns:a16="http://schemas.microsoft.com/office/drawing/2014/main" id="{923F0725-1DBF-4D28-A500-E7F5FD8052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FFEAC4-7CF7-4DE0-A529-95F92412044E}"/>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53252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B38DD-2846-42B2-BE86-F5A6D67D2C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609452E-A03E-4F06-868F-BB5C6E9AE0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C7609DA-EFFD-47A1-B490-F53AF2C43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4398B90-006C-46D3-B4F2-E2F87638CAF5}"/>
              </a:ext>
            </a:extLst>
          </p:cNvPr>
          <p:cNvSpPr>
            <a:spLocks noGrp="1"/>
          </p:cNvSpPr>
          <p:nvPr>
            <p:ph type="dt" sz="half" idx="10"/>
          </p:nvPr>
        </p:nvSpPr>
        <p:spPr/>
        <p:txBody>
          <a:bodyPr/>
          <a:lstStyle/>
          <a:p>
            <a:fld id="{55306A3F-C35B-463B-88D4-029C416391AE}" type="datetimeFigureOut">
              <a:rPr lang="zh-CN" altLang="en-US" smtClean="0"/>
              <a:t>2023/4/19</a:t>
            </a:fld>
            <a:endParaRPr lang="zh-CN" altLang="en-US"/>
          </a:p>
        </p:txBody>
      </p:sp>
      <p:sp>
        <p:nvSpPr>
          <p:cNvPr id="6" name="页脚占位符 5">
            <a:extLst>
              <a:ext uri="{FF2B5EF4-FFF2-40B4-BE49-F238E27FC236}">
                <a16:creationId xmlns:a16="http://schemas.microsoft.com/office/drawing/2014/main" id="{AC6FF75C-A2B7-4C94-874C-BCF2893DA2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8F9CC8-F5BA-404F-8076-EE837DE8C50C}"/>
              </a:ext>
            </a:extLst>
          </p:cNvPr>
          <p:cNvSpPr>
            <a:spLocks noGrp="1"/>
          </p:cNvSpPr>
          <p:nvPr>
            <p:ph type="sldNum" sz="quarter" idx="12"/>
          </p:nvPr>
        </p:nvSpPr>
        <p:spPr/>
        <p:txBody>
          <a:body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3328976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ECA5D7-4204-425D-BAC8-0B3430DE02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F32F926-6FF8-47A1-BF3B-E266FA1017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A06755-BB18-430B-BE74-E522C2DB8C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06A3F-C35B-463B-88D4-029C416391AE}" type="datetimeFigureOut">
              <a:rPr lang="zh-CN" altLang="en-US" smtClean="0"/>
              <a:t>2023/4/19</a:t>
            </a:fld>
            <a:endParaRPr lang="zh-CN" altLang="en-US"/>
          </a:p>
        </p:txBody>
      </p:sp>
      <p:sp>
        <p:nvSpPr>
          <p:cNvPr id="5" name="页脚占位符 4">
            <a:extLst>
              <a:ext uri="{FF2B5EF4-FFF2-40B4-BE49-F238E27FC236}">
                <a16:creationId xmlns:a16="http://schemas.microsoft.com/office/drawing/2014/main" id="{C93A8A99-1F85-4915-892A-6C75F8CE1C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AE1A49-928C-4503-B007-1A54111ED1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36A95-30E1-47C8-A839-E437C6C7B38A}" type="slidenum">
              <a:rPr lang="zh-CN" altLang="en-US" smtClean="0"/>
              <a:t>‹#›</a:t>
            </a:fld>
            <a:endParaRPr lang="zh-CN" altLang="en-US"/>
          </a:p>
        </p:txBody>
      </p:sp>
    </p:spTree>
    <p:extLst>
      <p:ext uri="{BB962C8B-B14F-4D97-AF65-F5344CB8AC3E}">
        <p14:creationId xmlns:p14="http://schemas.microsoft.com/office/powerpoint/2010/main" val="3305887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2023/4/19</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24007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F9C4C-293C-43FD-811A-A04826BAA331}"/>
              </a:ext>
            </a:extLst>
          </p:cNvPr>
          <p:cNvSpPr>
            <a:spLocks noGrp="1"/>
          </p:cNvSpPr>
          <p:nvPr>
            <p:ph type="ctrTitle"/>
          </p:nvPr>
        </p:nvSpPr>
        <p:spPr>
          <a:xfrm>
            <a:off x="-409075" y="1635307"/>
            <a:ext cx="13010149" cy="2644541"/>
          </a:xfrm>
        </p:spPr>
        <p:txBody>
          <a:bodyPr>
            <a:normAutofit/>
          </a:bodyPr>
          <a:lstStyle/>
          <a:p>
            <a:r>
              <a:rPr lang="zh-CN" altLang="en-US" sz="5400" dirty="0"/>
              <a:t>第一人称射击游戏“</a:t>
            </a:r>
            <a:r>
              <a:rPr lang="en-US" altLang="zh-CN" sz="5400" dirty="0"/>
              <a:t>FirePower</a:t>
            </a:r>
            <a:r>
              <a:rPr lang="zh-CN" altLang="en-US" sz="5400" dirty="0"/>
              <a:t>”项目展示</a:t>
            </a:r>
            <a:br>
              <a:rPr lang="en-US" altLang="zh-CN" sz="5400" dirty="0"/>
            </a:br>
            <a:br>
              <a:rPr lang="en-US" altLang="zh-CN" dirty="0"/>
            </a:br>
            <a:endParaRPr lang="zh-CN" altLang="en-US" dirty="0"/>
          </a:p>
        </p:txBody>
      </p:sp>
      <p:sp>
        <p:nvSpPr>
          <p:cNvPr id="3" name="副标题 2">
            <a:extLst>
              <a:ext uri="{FF2B5EF4-FFF2-40B4-BE49-F238E27FC236}">
                <a16:creationId xmlns:a16="http://schemas.microsoft.com/office/drawing/2014/main" id="{241BD5DB-B818-4F61-8D41-6CCF67EA22F4}"/>
              </a:ext>
            </a:extLst>
          </p:cNvPr>
          <p:cNvSpPr>
            <a:spLocks noGrp="1"/>
          </p:cNvSpPr>
          <p:nvPr>
            <p:ph type="subTitle" idx="1"/>
          </p:nvPr>
        </p:nvSpPr>
        <p:spPr>
          <a:xfrm>
            <a:off x="1533625" y="2957577"/>
            <a:ext cx="10324700" cy="1085034"/>
          </a:xfrm>
        </p:spPr>
        <p:txBody>
          <a:bodyPr>
            <a:noAutofit/>
          </a:bodyPr>
          <a:lstStyle/>
          <a:p>
            <a:pPr algn="r"/>
            <a:r>
              <a:rPr lang="en-US" altLang="zh-CN" dirty="0"/>
              <a:t>——</a:t>
            </a:r>
            <a:r>
              <a:rPr lang="zh-CN" altLang="en-US" dirty="0"/>
              <a:t>中国科学技术大学</a:t>
            </a:r>
            <a:r>
              <a:rPr lang="en-US" altLang="zh-CN" dirty="0"/>
              <a:t>2022《</a:t>
            </a:r>
            <a:r>
              <a:rPr lang="zh-CN" altLang="en-US" dirty="0"/>
              <a:t>计算机图形学</a:t>
            </a:r>
            <a:r>
              <a:rPr lang="en-US" altLang="zh-CN" dirty="0"/>
              <a:t>》</a:t>
            </a:r>
            <a:r>
              <a:rPr lang="zh-CN" altLang="en-US" dirty="0"/>
              <a:t>课程大作业</a:t>
            </a:r>
            <a:endParaRPr lang="en-US" altLang="zh-CN" dirty="0"/>
          </a:p>
          <a:p>
            <a:pPr algn="r"/>
            <a:r>
              <a:rPr lang="zh-CN" altLang="en-US" dirty="0"/>
              <a:t>课程老师：陈仁杰</a:t>
            </a:r>
          </a:p>
        </p:txBody>
      </p:sp>
      <p:sp>
        <p:nvSpPr>
          <p:cNvPr id="4" name="文本框 3">
            <a:extLst>
              <a:ext uri="{FF2B5EF4-FFF2-40B4-BE49-F238E27FC236}">
                <a16:creationId xmlns:a16="http://schemas.microsoft.com/office/drawing/2014/main" id="{23E2DF6F-6AC1-4F1B-9D9A-9C3B61A60B41}"/>
              </a:ext>
            </a:extLst>
          </p:cNvPr>
          <p:cNvSpPr txBox="1"/>
          <p:nvPr/>
        </p:nvSpPr>
        <p:spPr>
          <a:xfrm>
            <a:off x="8219974" y="4279848"/>
            <a:ext cx="2925801" cy="1569660"/>
          </a:xfrm>
          <a:prstGeom prst="rect">
            <a:avLst/>
          </a:prstGeom>
          <a:noFill/>
        </p:spPr>
        <p:txBody>
          <a:bodyPr wrap="none" rtlCol="0">
            <a:spAutoFit/>
          </a:bodyPr>
          <a:lstStyle/>
          <a:p>
            <a:r>
              <a:rPr lang="zh-CN" altLang="en-US" sz="2400" dirty="0"/>
              <a:t>项目小组成员：</a:t>
            </a:r>
            <a:endParaRPr lang="en-US" altLang="zh-CN" sz="2400" dirty="0"/>
          </a:p>
          <a:p>
            <a:r>
              <a:rPr lang="zh-CN" altLang="en-US" sz="2400" dirty="0"/>
              <a:t>杨言焱  </a:t>
            </a:r>
            <a:r>
              <a:rPr lang="en-US" altLang="zh-CN" sz="2400" dirty="0"/>
              <a:t>PB19081645</a:t>
            </a:r>
          </a:p>
          <a:p>
            <a:r>
              <a:rPr lang="zh-CN" altLang="en-US" sz="2400" dirty="0"/>
              <a:t>张蔡超  </a:t>
            </a:r>
            <a:r>
              <a:rPr lang="en-US" altLang="zh-CN" sz="2400" dirty="0"/>
              <a:t>PB19010400</a:t>
            </a:r>
          </a:p>
          <a:p>
            <a:r>
              <a:rPr lang="zh-CN" altLang="en-US" sz="2400" dirty="0"/>
              <a:t>陈柯     </a:t>
            </a:r>
            <a:r>
              <a:rPr lang="en-US" altLang="zh-CN" sz="2400" dirty="0"/>
              <a:t>PB19030845</a:t>
            </a:r>
            <a:endParaRPr lang="zh-CN" altLang="en-US" sz="2400" dirty="0"/>
          </a:p>
        </p:txBody>
      </p:sp>
    </p:spTree>
    <p:extLst>
      <p:ext uri="{BB962C8B-B14F-4D97-AF65-F5344CB8AC3E}">
        <p14:creationId xmlns:p14="http://schemas.microsoft.com/office/powerpoint/2010/main" val="155556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2D6F753-95F4-4F97-979C-830C93774C32}"/>
              </a:ext>
            </a:extLst>
          </p:cNvPr>
          <p:cNvPicPr>
            <a:picLocks noGrp="1" noChangeAspect="1"/>
          </p:cNvPicPr>
          <p:nvPr>
            <p:ph idx="1"/>
          </p:nvPr>
        </p:nvPicPr>
        <p:blipFill>
          <a:blip r:embed="rId2"/>
          <a:stretch>
            <a:fillRect/>
          </a:stretch>
        </p:blipFill>
        <p:spPr>
          <a:xfrm>
            <a:off x="2372432" y="1253331"/>
            <a:ext cx="7158377" cy="4351338"/>
          </a:xfrm>
        </p:spPr>
      </p:pic>
      <p:cxnSp>
        <p:nvCxnSpPr>
          <p:cNvPr id="6" name="直接箭头连接符 5">
            <a:extLst>
              <a:ext uri="{FF2B5EF4-FFF2-40B4-BE49-F238E27FC236}">
                <a16:creationId xmlns:a16="http://schemas.microsoft.com/office/drawing/2014/main" id="{828D270C-C8E0-46B6-861B-0906E7462B2F}"/>
              </a:ext>
            </a:extLst>
          </p:cNvPr>
          <p:cNvCxnSpPr>
            <a:cxnSpLocks/>
          </p:cNvCxnSpPr>
          <p:nvPr/>
        </p:nvCxnSpPr>
        <p:spPr>
          <a:xfrm flipH="1">
            <a:off x="6497053" y="1160932"/>
            <a:ext cx="2374456" cy="9855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430FFA0-48D1-4438-8D94-EAEFE63A25FF}"/>
              </a:ext>
            </a:extLst>
          </p:cNvPr>
          <p:cNvSpPr txBox="1"/>
          <p:nvPr/>
        </p:nvSpPr>
        <p:spPr>
          <a:xfrm>
            <a:off x="8781965" y="563718"/>
            <a:ext cx="3345347" cy="646331"/>
          </a:xfrm>
          <a:prstGeom prst="rect">
            <a:avLst/>
          </a:prstGeom>
          <a:noFill/>
        </p:spPr>
        <p:txBody>
          <a:bodyPr wrap="square" rtlCol="0">
            <a:spAutoFit/>
          </a:bodyPr>
          <a:lstStyle/>
          <a:p>
            <a:r>
              <a:rPr lang="zh-CN" altLang="en-US" dirty="0"/>
              <a:t>敌人或玩家被杀死时的提示语，过</a:t>
            </a:r>
            <a:r>
              <a:rPr lang="en-US" altLang="zh-CN" dirty="0"/>
              <a:t>4s</a:t>
            </a:r>
            <a:r>
              <a:rPr lang="zh-CN" altLang="en-US" dirty="0"/>
              <a:t>后会消失</a:t>
            </a:r>
          </a:p>
        </p:txBody>
      </p:sp>
      <p:cxnSp>
        <p:nvCxnSpPr>
          <p:cNvPr id="9" name="直接箭头连接符 8">
            <a:extLst>
              <a:ext uri="{FF2B5EF4-FFF2-40B4-BE49-F238E27FC236}">
                <a16:creationId xmlns:a16="http://schemas.microsoft.com/office/drawing/2014/main" id="{B75D1543-D242-4E84-99F8-F40AFFDCC303}"/>
              </a:ext>
            </a:extLst>
          </p:cNvPr>
          <p:cNvCxnSpPr>
            <a:cxnSpLocks/>
          </p:cNvCxnSpPr>
          <p:nvPr/>
        </p:nvCxnSpPr>
        <p:spPr>
          <a:xfrm>
            <a:off x="1894461" y="960241"/>
            <a:ext cx="477971" cy="480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69CCD2F-0C09-47DA-AA9A-D2901738D8D6}"/>
              </a:ext>
            </a:extLst>
          </p:cNvPr>
          <p:cNvSpPr txBox="1"/>
          <p:nvPr/>
        </p:nvSpPr>
        <p:spPr>
          <a:xfrm>
            <a:off x="221787" y="517552"/>
            <a:ext cx="3345347" cy="646331"/>
          </a:xfrm>
          <a:prstGeom prst="rect">
            <a:avLst/>
          </a:prstGeom>
          <a:noFill/>
        </p:spPr>
        <p:txBody>
          <a:bodyPr wrap="square" rtlCol="0">
            <a:spAutoFit/>
          </a:bodyPr>
          <a:lstStyle/>
          <a:p>
            <a:r>
              <a:rPr lang="zh-CN" altLang="en-US" dirty="0"/>
              <a:t>通过按</a:t>
            </a:r>
            <a:r>
              <a:rPr lang="en-US" altLang="zh-CN" dirty="0"/>
              <a:t>Q</a:t>
            </a:r>
            <a:r>
              <a:rPr lang="zh-CN" altLang="en-US" dirty="0"/>
              <a:t>键可以把小地图变成大地图</a:t>
            </a:r>
          </a:p>
        </p:txBody>
      </p:sp>
    </p:spTree>
    <p:extLst>
      <p:ext uri="{BB962C8B-B14F-4D97-AF65-F5344CB8AC3E}">
        <p14:creationId xmlns:p14="http://schemas.microsoft.com/office/powerpoint/2010/main" val="1666507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06FC3FC-EE4D-4526-B3DA-A642B34AD50F}"/>
              </a:ext>
            </a:extLst>
          </p:cNvPr>
          <p:cNvPicPr>
            <a:picLocks noGrp="1" noChangeAspect="1"/>
          </p:cNvPicPr>
          <p:nvPr>
            <p:ph idx="1"/>
          </p:nvPr>
        </p:nvPicPr>
        <p:blipFill>
          <a:blip r:embed="rId2"/>
          <a:stretch>
            <a:fillRect/>
          </a:stretch>
        </p:blipFill>
        <p:spPr>
          <a:xfrm>
            <a:off x="2395685" y="1573550"/>
            <a:ext cx="6187371" cy="3787734"/>
          </a:xfrm>
        </p:spPr>
      </p:pic>
      <p:cxnSp>
        <p:nvCxnSpPr>
          <p:cNvPr id="6" name="直接箭头连接符 5">
            <a:extLst>
              <a:ext uri="{FF2B5EF4-FFF2-40B4-BE49-F238E27FC236}">
                <a16:creationId xmlns:a16="http://schemas.microsoft.com/office/drawing/2014/main" id="{4EC7164D-5A21-475D-BAFF-95A495F9E40C}"/>
              </a:ext>
            </a:extLst>
          </p:cNvPr>
          <p:cNvCxnSpPr>
            <a:cxnSpLocks/>
          </p:cNvCxnSpPr>
          <p:nvPr/>
        </p:nvCxnSpPr>
        <p:spPr>
          <a:xfrm>
            <a:off x="1990714" y="1054492"/>
            <a:ext cx="916115" cy="8994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A86F962-9605-4990-93D9-BD25E2B8E269}"/>
              </a:ext>
            </a:extLst>
          </p:cNvPr>
          <p:cNvSpPr txBox="1"/>
          <p:nvPr/>
        </p:nvSpPr>
        <p:spPr>
          <a:xfrm>
            <a:off x="318040" y="611803"/>
            <a:ext cx="3345347" cy="646331"/>
          </a:xfrm>
          <a:prstGeom prst="rect">
            <a:avLst/>
          </a:prstGeom>
          <a:noFill/>
        </p:spPr>
        <p:txBody>
          <a:bodyPr wrap="square" rtlCol="0">
            <a:spAutoFit/>
          </a:bodyPr>
          <a:lstStyle/>
          <a:p>
            <a:r>
              <a:rPr lang="zh-CN" altLang="en-US" dirty="0"/>
              <a:t>敌人在地图上是一个红色的圆形图标</a:t>
            </a:r>
          </a:p>
        </p:txBody>
      </p:sp>
      <p:cxnSp>
        <p:nvCxnSpPr>
          <p:cNvPr id="11" name="直接箭头连接符 10">
            <a:extLst>
              <a:ext uri="{FF2B5EF4-FFF2-40B4-BE49-F238E27FC236}">
                <a16:creationId xmlns:a16="http://schemas.microsoft.com/office/drawing/2014/main" id="{54B1ED97-2720-4456-8355-B637A9B4407A}"/>
              </a:ext>
            </a:extLst>
          </p:cNvPr>
          <p:cNvCxnSpPr>
            <a:cxnSpLocks/>
          </p:cNvCxnSpPr>
          <p:nvPr/>
        </p:nvCxnSpPr>
        <p:spPr>
          <a:xfrm flipH="1">
            <a:off x="5698156" y="850850"/>
            <a:ext cx="2173594" cy="1873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937F4B4-FCBF-4A81-A8DF-B82E9B56784E}"/>
              </a:ext>
            </a:extLst>
          </p:cNvPr>
          <p:cNvSpPr txBox="1"/>
          <p:nvPr/>
        </p:nvSpPr>
        <p:spPr>
          <a:xfrm>
            <a:off x="6199076" y="408161"/>
            <a:ext cx="3345347" cy="646331"/>
          </a:xfrm>
          <a:prstGeom prst="rect">
            <a:avLst/>
          </a:prstGeom>
          <a:noFill/>
        </p:spPr>
        <p:txBody>
          <a:bodyPr wrap="square" rtlCol="0">
            <a:spAutoFit/>
          </a:bodyPr>
          <a:lstStyle/>
          <a:p>
            <a:r>
              <a:rPr lang="zh-CN" altLang="en-US"/>
              <a:t>这是敌人的血条，会随着敌人的移动而移动</a:t>
            </a:r>
            <a:endParaRPr lang="zh-CN" altLang="en-US" dirty="0"/>
          </a:p>
        </p:txBody>
      </p:sp>
    </p:spTree>
    <p:extLst>
      <p:ext uri="{BB962C8B-B14F-4D97-AF65-F5344CB8AC3E}">
        <p14:creationId xmlns:p14="http://schemas.microsoft.com/office/powerpoint/2010/main" val="415689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C413D-2AB8-4A59-86E7-0AAAE5EA9F42}"/>
              </a:ext>
            </a:extLst>
          </p:cNvPr>
          <p:cNvSpPr>
            <a:spLocks noGrp="1"/>
          </p:cNvSpPr>
          <p:nvPr>
            <p:ph type="title"/>
          </p:nvPr>
        </p:nvSpPr>
        <p:spPr>
          <a:xfrm>
            <a:off x="838200" y="1880693"/>
            <a:ext cx="10515600" cy="1325563"/>
          </a:xfrm>
        </p:spPr>
        <p:txBody>
          <a:bodyPr>
            <a:normAutofit/>
          </a:bodyPr>
          <a:lstStyle/>
          <a:p>
            <a:pPr algn="ctr"/>
            <a:r>
              <a:rPr lang="zh-CN" altLang="en-US" sz="5400" dirty="0"/>
              <a:t>武器系统</a:t>
            </a:r>
          </a:p>
        </p:txBody>
      </p:sp>
      <p:sp>
        <p:nvSpPr>
          <p:cNvPr id="4" name="文本框 3">
            <a:extLst>
              <a:ext uri="{FF2B5EF4-FFF2-40B4-BE49-F238E27FC236}">
                <a16:creationId xmlns:a16="http://schemas.microsoft.com/office/drawing/2014/main" id="{F4F8A696-92DB-4C43-BB99-73B9CC6809E6}"/>
              </a:ext>
            </a:extLst>
          </p:cNvPr>
          <p:cNvSpPr txBox="1"/>
          <p:nvPr/>
        </p:nvSpPr>
        <p:spPr>
          <a:xfrm>
            <a:off x="5080337" y="4032986"/>
            <a:ext cx="2339102" cy="461665"/>
          </a:xfrm>
          <a:prstGeom prst="rect">
            <a:avLst/>
          </a:prstGeom>
          <a:noFill/>
        </p:spPr>
        <p:txBody>
          <a:bodyPr wrap="none" rtlCol="0">
            <a:spAutoFit/>
          </a:bodyPr>
          <a:lstStyle/>
          <a:p>
            <a:r>
              <a:rPr lang="zh-CN" altLang="en-US" sz="2400" dirty="0"/>
              <a:t>负责人：张蔡超</a:t>
            </a:r>
          </a:p>
        </p:txBody>
      </p:sp>
    </p:spTree>
    <p:extLst>
      <p:ext uri="{BB962C8B-B14F-4D97-AF65-F5344CB8AC3E}">
        <p14:creationId xmlns:p14="http://schemas.microsoft.com/office/powerpoint/2010/main" val="100744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07568" y="764704"/>
            <a:ext cx="3024336" cy="1251570"/>
          </a:xfrm>
        </p:spPr>
        <p:txBody>
          <a:bodyPr>
            <a:normAutofit/>
          </a:bodyPr>
          <a:lstStyle/>
          <a:p>
            <a:r>
              <a:rPr lang="zh-CN" altLang="en-US" sz="3600" b="1" dirty="0"/>
              <a:t>开火</a:t>
            </a:r>
          </a:p>
        </p:txBody>
      </p:sp>
      <p:sp>
        <p:nvSpPr>
          <p:cNvPr id="3" name="副标题 2"/>
          <p:cNvSpPr>
            <a:spLocks noGrp="1"/>
          </p:cNvSpPr>
          <p:nvPr>
            <p:ph type="subTitle" idx="1"/>
          </p:nvPr>
        </p:nvSpPr>
        <p:spPr/>
        <p:txBody>
          <a:bodyPr/>
          <a:lstStyle/>
          <a:p>
            <a:endParaRPr lang="zh-CN" altLang="en-US" dirty="0"/>
          </a:p>
        </p:txBody>
      </p:sp>
      <p:sp>
        <p:nvSpPr>
          <p:cNvPr id="4" name="TextBox 3"/>
          <p:cNvSpPr txBox="1"/>
          <p:nvPr/>
        </p:nvSpPr>
        <p:spPr>
          <a:xfrm>
            <a:off x="2207568" y="1988841"/>
            <a:ext cx="5832648" cy="1200329"/>
          </a:xfrm>
          <a:prstGeom prst="rect">
            <a:avLst/>
          </a:prstGeom>
          <a:noFill/>
        </p:spPr>
        <p:txBody>
          <a:bodyPr wrap="square" rtlCol="0">
            <a:spAutoFit/>
          </a:bodyPr>
          <a:lstStyle/>
          <a:p>
            <a:r>
              <a:rPr lang="en-US" altLang="zh-CN" dirty="0">
                <a:solidFill>
                  <a:prstClr val="black"/>
                </a:solidFill>
                <a:latin typeface="Calibri"/>
                <a:ea typeface="宋体" panose="02010600030101010101" pitchFamily="2" charset="-122"/>
              </a:rPr>
              <a:t>        </a:t>
            </a:r>
            <a:r>
              <a:rPr lang="zh-CN" altLang="en-US" dirty="0">
                <a:solidFill>
                  <a:prstClr val="black"/>
                </a:solidFill>
                <a:latin typeface="Calibri"/>
                <a:ea typeface="宋体" panose="02010600030101010101" pitchFamily="2" charset="-122"/>
              </a:rPr>
              <a:t>通过读入鼠标左键的输入来控制是否开火，当检测到鼠标左键输入后，模拟出一个碰撞体的前进，返回被击中物体的信息。在开火时会播放开火动画同时伴有开火的音效，开火的音效自带了弹壳落地的声音</a:t>
            </a:r>
          </a:p>
        </p:txBody>
      </p:sp>
      <p:pic>
        <p:nvPicPr>
          <p:cNvPr id="1026" name="Picture 2" descr="C:\Users\Admininster\Desktop\大作业展示\射击.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2" y="3789040"/>
            <a:ext cx="649605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850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7608" y="332656"/>
            <a:ext cx="3034680" cy="1143000"/>
          </a:xfrm>
        </p:spPr>
        <p:txBody>
          <a:bodyPr>
            <a:normAutofit/>
          </a:bodyPr>
          <a:lstStyle/>
          <a:p>
            <a:r>
              <a:rPr lang="zh-CN" altLang="en-US" sz="3600" b="1" dirty="0"/>
              <a:t>填装弹药</a:t>
            </a:r>
          </a:p>
        </p:txBody>
      </p:sp>
      <p:sp>
        <p:nvSpPr>
          <p:cNvPr id="6" name="TextBox 5"/>
          <p:cNvSpPr txBox="1"/>
          <p:nvPr/>
        </p:nvSpPr>
        <p:spPr>
          <a:xfrm>
            <a:off x="3647728" y="1628800"/>
            <a:ext cx="5184576" cy="1477328"/>
          </a:xfrm>
          <a:prstGeom prst="rect">
            <a:avLst/>
          </a:prstGeom>
          <a:noFill/>
        </p:spPr>
        <p:txBody>
          <a:bodyPr wrap="square" rtlCol="0">
            <a:spAutoFit/>
          </a:bodyPr>
          <a:lstStyle/>
          <a:p>
            <a:r>
              <a:rPr lang="zh-CN" altLang="en-US" dirty="0">
                <a:solidFill>
                  <a:prstClr val="black"/>
                </a:solidFill>
                <a:latin typeface="Calibri"/>
                <a:ea typeface="宋体" panose="02010600030101010101" pitchFamily="2" charset="-122"/>
              </a:rPr>
              <a:t>         填装弹药的逻辑十分简单只需要更改备弹数和当前子弹数就行了，最后再加入填装弹药的动画，但是动画分成两个部分，当当前弹夹打空后，，装子弹要加入拉栓的动作，如果没打空则不需要。</a:t>
            </a:r>
          </a:p>
        </p:txBody>
      </p:sp>
      <p:pic>
        <p:nvPicPr>
          <p:cNvPr id="5122" name="Picture 2" descr="C:\Users\Admininster\Desktop\大作业展示\换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104" y="3284984"/>
            <a:ext cx="8505825"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055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74638"/>
            <a:ext cx="3610744" cy="1143000"/>
          </a:xfrm>
        </p:spPr>
        <p:txBody>
          <a:bodyPr>
            <a:normAutofit/>
          </a:bodyPr>
          <a:lstStyle/>
          <a:p>
            <a:r>
              <a:rPr lang="zh-CN" altLang="en-US" sz="3600" b="1" dirty="0"/>
              <a:t>瞄准</a:t>
            </a:r>
          </a:p>
        </p:txBody>
      </p:sp>
      <p:sp>
        <p:nvSpPr>
          <p:cNvPr id="4" name="TextBox 3"/>
          <p:cNvSpPr txBox="1"/>
          <p:nvPr/>
        </p:nvSpPr>
        <p:spPr>
          <a:xfrm>
            <a:off x="2639616" y="1844824"/>
            <a:ext cx="5040560" cy="369332"/>
          </a:xfrm>
          <a:prstGeom prst="rect">
            <a:avLst/>
          </a:prstGeom>
          <a:noFill/>
        </p:spPr>
        <p:txBody>
          <a:bodyPr wrap="square" rtlCol="0">
            <a:spAutoFit/>
          </a:bodyPr>
          <a:lstStyle/>
          <a:p>
            <a:r>
              <a:rPr lang="zh-CN" altLang="en-US" dirty="0">
                <a:solidFill>
                  <a:prstClr val="black"/>
                </a:solidFill>
                <a:latin typeface="Calibri"/>
                <a:ea typeface="宋体" panose="02010600030101010101" pitchFamily="2" charset="-122"/>
              </a:rPr>
              <a:t>瞄准要做的就是放大视距同时播放瞄准动画</a:t>
            </a:r>
          </a:p>
        </p:txBody>
      </p:sp>
      <p:pic>
        <p:nvPicPr>
          <p:cNvPr id="4098" name="Picture 2" descr="C:\Users\Admininster\Desktop\大作业展示\瞄准.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2482949"/>
            <a:ext cx="64770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171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9616" y="188640"/>
            <a:ext cx="4042792" cy="1143000"/>
          </a:xfrm>
        </p:spPr>
        <p:txBody>
          <a:bodyPr>
            <a:normAutofit/>
          </a:bodyPr>
          <a:lstStyle/>
          <a:p>
            <a:r>
              <a:rPr lang="zh-CN" altLang="en-US" sz="3600" b="1" dirty="0"/>
              <a:t>弹孔与火光特效</a:t>
            </a:r>
          </a:p>
        </p:txBody>
      </p:sp>
      <p:sp>
        <p:nvSpPr>
          <p:cNvPr id="4" name="TextBox 3"/>
          <p:cNvSpPr txBox="1"/>
          <p:nvPr/>
        </p:nvSpPr>
        <p:spPr>
          <a:xfrm>
            <a:off x="2207568" y="1774030"/>
            <a:ext cx="7632848" cy="923330"/>
          </a:xfrm>
          <a:prstGeom prst="rect">
            <a:avLst/>
          </a:prstGeom>
          <a:noFill/>
        </p:spPr>
        <p:txBody>
          <a:bodyPr wrap="square" rtlCol="0">
            <a:spAutoFit/>
          </a:bodyPr>
          <a:lstStyle/>
          <a:p>
            <a:r>
              <a:rPr lang="zh-CN" altLang="en-US" dirty="0">
                <a:solidFill>
                  <a:prstClr val="black"/>
                </a:solidFill>
                <a:latin typeface="Calibri"/>
                <a:ea typeface="宋体" panose="02010600030101010101" pitchFamily="2" charset="-122"/>
              </a:rPr>
              <a:t>         弹孔特效和火光特效是两个实例，火光特效的位置是枪口靠前处，同时也是个灯光，当开火时会让这两个实例出现，同时开火结束是会摧毁这两个实例</a:t>
            </a:r>
          </a:p>
        </p:txBody>
      </p:sp>
      <p:pic>
        <p:nvPicPr>
          <p:cNvPr id="3074" name="Picture 2" descr="C:\Users\Admininster\Desktop\大作业展示\弹孔和火花实例.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863" y="3663950"/>
            <a:ext cx="8801100" cy="1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213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7608" y="332656"/>
            <a:ext cx="4042792" cy="1143000"/>
          </a:xfrm>
        </p:spPr>
        <p:txBody>
          <a:bodyPr>
            <a:normAutofit/>
          </a:bodyPr>
          <a:lstStyle/>
          <a:p>
            <a:r>
              <a:rPr lang="zh-CN" altLang="en-US" sz="3600" b="1" dirty="0"/>
              <a:t>枪的两种射击模式</a:t>
            </a:r>
          </a:p>
        </p:txBody>
      </p:sp>
      <p:sp>
        <p:nvSpPr>
          <p:cNvPr id="4" name="TextBox 3"/>
          <p:cNvSpPr txBox="1"/>
          <p:nvPr/>
        </p:nvSpPr>
        <p:spPr>
          <a:xfrm>
            <a:off x="1775520" y="1916831"/>
            <a:ext cx="2808312" cy="2308324"/>
          </a:xfrm>
          <a:prstGeom prst="rect">
            <a:avLst/>
          </a:prstGeom>
          <a:noFill/>
        </p:spPr>
        <p:txBody>
          <a:bodyPr wrap="square" rtlCol="0">
            <a:spAutoFit/>
          </a:bodyPr>
          <a:lstStyle/>
          <a:p>
            <a:r>
              <a:rPr lang="zh-CN" altLang="en-US" dirty="0">
                <a:solidFill>
                  <a:prstClr val="black"/>
                </a:solidFill>
                <a:latin typeface="Calibri"/>
                <a:ea typeface="宋体" panose="02010600030101010101" pitchFamily="2" charset="-122"/>
              </a:rPr>
              <a:t>         切换射击模式我使用了一个变量来存储当前的射击状态，如果是全自动的话就在开火方法中读取鼠标是否处在点击状态，如果是半自动则读取鼠标按下的那一次作为射击的输入。</a:t>
            </a:r>
          </a:p>
        </p:txBody>
      </p:sp>
      <p:pic>
        <p:nvPicPr>
          <p:cNvPr id="2050" name="Picture 2" descr="C:\Users\Admininster\Desktop\大作业展示\模式切换.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80" y="1556792"/>
            <a:ext cx="5194126" cy="497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57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C413D-2AB8-4A59-86E7-0AAAE5EA9F42}"/>
              </a:ext>
            </a:extLst>
          </p:cNvPr>
          <p:cNvSpPr>
            <a:spLocks noGrp="1"/>
          </p:cNvSpPr>
          <p:nvPr>
            <p:ph type="title"/>
          </p:nvPr>
        </p:nvSpPr>
        <p:spPr>
          <a:xfrm>
            <a:off x="838200" y="1880693"/>
            <a:ext cx="10515600" cy="1325563"/>
          </a:xfrm>
        </p:spPr>
        <p:txBody>
          <a:bodyPr>
            <a:normAutofit/>
          </a:bodyPr>
          <a:lstStyle/>
          <a:p>
            <a:pPr algn="ctr"/>
            <a:r>
              <a:rPr lang="zh-CN" altLang="en-US" sz="5400" dirty="0"/>
              <a:t>人物的移动及敌人</a:t>
            </a:r>
            <a:r>
              <a:rPr lang="en-US" altLang="zh-CN" sz="5400" dirty="0"/>
              <a:t>AI</a:t>
            </a:r>
            <a:endParaRPr lang="zh-CN" altLang="en-US" sz="5400" dirty="0"/>
          </a:p>
        </p:txBody>
      </p:sp>
      <p:sp>
        <p:nvSpPr>
          <p:cNvPr id="4" name="文本框 3">
            <a:extLst>
              <a:ext uri="{FF2B5EF4-FFF2-40B4-BE49-F238E27FC236}">
                <a16:creationId xmlns:a16="http://schemas.microsoft.com/office/drawing/2014/main" id="{F4F8A696-92DB-4C43-BB99-73B9CC6809E6}"/>
              </a:ext>
            </a:extLst>
          </p:cNvPr>
          <p:cNvSpPr txBox="1"/>
          <p:nvPr/>
        </p:nvSpPr>
        <p:spPr>
          <a:xfrm>
            <a:off x="5080337" y="4032986"/>
            <a:ext cx="2339102" cy="461665"/>
          </a:xfrm>
          <a:prstGeom prst="rect">
            <a:avLst/>
          </a:prstGeom>
          <a:noFill/>
        </p:spPr>
        <p:txBody>
          <a:bodyPr wrap="none" rtlCol="0">
            <a:spAutoFit/>
          </a:bodyPr>
          <a:lstStyle/>
          <a:p>
            <a:r>
              <a:rPr lang="zh-CN" altLang="en-US" sz="2400" dirty="0"/>
              <a:t>负责人：杨言焱</a:t>
            </a:r>
          </a:p>
        </p:txBody>
      </p:sp>
    </p:spTree>
    <p:extLst>
      <p:ext uri="{BB962C8B-B14F-4D97-AF65-F5344CB8AC3E}">
        <p14:creationId xmlns:p14="http://schemas.microsoft.com/office/powerpoint/2010/main" val="33753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A3368C9-3E49-BF47-0389-472DE653D04A}"/>
              </a:ext>
            </a:extLst>
          </p:cNvPr>
          <p:cNvSpPr>
            <a:spLocks noGrp="1"/>
          </p:cNvSpPr>
          <p:nvPr>
            <p:ph type="title"/>
          </p:nvPr>
        </p:nvSpPr>
        <p:spPr>
          <a:xfrm>
            <a:off x="4074604" y="297145"/>
            <a:ext cx="4042792" cy="1143000"/>
          </a:xfrm>
        </p:spPr>
        <p:txBody>
          <a:bodyPr>
            <a:normAutofit/>
          </a:bodyPr>
          <a:lstStyle/>
          <a:p>
            <a:r>
              <a:rPr lang="zh-CN" altLang="en-US" sz="3600" b="1" dirty="0"/>
              <a:t>人物的移动</a:t>
            </a:r>
          </a:p>
        </p:txBody>
      </p:sp>
      <p:sp>
        <p:nvSpPr>
          <p:cNvPr id="6" name="TextBox 3">
            <a:extLst>
              <a:ext uri="{FF2B5EF4-FFF2-40B4-BE49-F238E27FC236}">
                <a16:creationId xmlns:a16="http://schemas.microsoft.com/office/drawing/2014/main" id="{718BA7D6-C7E4-DF10-528F-A47B2D65A028}"/>
              </a:ext>
            </a:extLst>
          </p:cNvPr>
          <p:cNvSpPr txBox="1"/>
          <p:nvPr/>
        </p:nvSpPr>
        <p:spPr>
          <a:xfrm>
            <a:off x="976530" y="1440145"/>
            <a:ext cx="4358950" cy="3416320"/>
          </a:xfrm>
          <a:prstGeom prst="rect">
            <a:avLst/>
          </a:prstGeom>
          <a:noFill/>
        </p:spPr>
        <p:txBody>
          <a:bodyPr wrap="square" rtlCol="0">
            <a:spAutoFit/>
          </a:bodyPr>
          <a:lstStyle/>
          <a:p>
            <a:r>
              <a:rPr lang="zh-CN" altLang="en-US" dirty="0">
                <a:solidFill>
                  <a:prstClr val="black"/>
                </a:solidFill>
                <a:latin typeface="Calibri"/>
                <a:ea typeface="宋体" panose="02010600030101010101" pitchFamily="2" charset="-122"/>
              </a:rPr>
              <a:t>        使用</a:t>
            </a:r>
            <a:r>
              <a:rPr lang="en-US" altLang="zh-CN" dirty="0">
                <a:solidFill>
                  <a:prstClr val="black"/>
                </a:solidFill>
                <a:latin typeface="Calibri"/>
                <a:ea typeface="宋体" panose="02010600030101010101" pitchFamily="2" charset="-122"/>
              </a:rPr>
              <a:t>CharacterController</a:t>
            </a:r>
            <a:r>
              <a:rPr lang="zh-CN" altLang="en-US" dirty="0">
                <a:solidFill>
                  <a:prstClr val="black"/>
                </a:solidFill>
                <a:latin typeface="Calibri"/>
                <a:ea typeface="宋体" panose="02010600030101010101" pitchFamily="2" charset="-122"/>
              </a:rPr>
              <a:t>组件控制任务的移动，</a:t>
            </a:r>
            <a:r>
              <a:rPr lang="en-US" altLang="zh-CN" dirty="0">
                <a:solidFill>
                  <a:prstClr val="black"/>
                </a:solidFill>
                <a:latin typeface="Calibri"/>
                <a:ea typeface="宋体" panose="02010600030101010101" pitchFamily="2" charset="-122"/>
              </a:rPr>
              <a:t>CharacterController</a:t>
            </a:r>
            <a:r>
              <a:rPr lang="zh-CN" altLang="en-US" dirty="0">
                <a:solidFill>
                  <a:prstClr val="black"/>
                </a:solidFill>
                <a:latin typeface="Calibri"/>
                <a:ea typeface="宋体" panose="02010600030101010101" pitchFamily="2" charset="-122"/>
              </a:rPr>
              <a:t>自带碰撞体，碰到墙会停下。</a:t>
            </a:r>
            <a:endParaRPr lang="en-US" altLang="zh-CN" dirty="0">
              <a:solidFill>
                <a:prstClr val="black"/>
              </a:solidFill>
              <a:latin typeface="Calibri"/>
              <a:ea typeface="宋体" panose="02010600030101010101" pitchFamily="2" charset="-122"/>
            </a:endParaRPr>
          </a:p>
          <a:p>
            <a:r>
              <a:rPr lang="en-US" altLang="zh-CN" dirty="0">
                <a:solidFill>
                  <a:prstClr val="black"/>
                </a:solidFill>
                <a:latin typeface="Calibri"/>
                <a:ea typeface="宋体" panose="02010600030101010101" pitchFamily="2" charset="-122"/>
              </a:rPr>
              <a:t>         </a:t>
            </a:r>
            <a:r>
              <a:rPr lang="zh-CN" altLang="en-US" dirty="0">
                <a:solidFill>
                  <a:prstClr val="black"/>
                </a:solidFill>
                <a:latin typeface="Calibri"/>
                <a:ea typeface="宋体" panose="02010600030101010101" pitchFamily="2" charset="-122"/>
              </a:rPr>
              <a:t>从键盘读入</a:t>
            </a:r>
            <a:r>
              <a:rPr lang="en-US" altLang="zh-CN" dirty="0">
                <a:solidFill>
                  <a:prstClr val="black"/>
                </a:solidFill>
                <a:latin typeface="Calibri"/>
                <a:ea typeface="宋体" panose="02010600030101010101" pitchFamily="2" charset="-122"/>
              </a:rPr>
              <a:t>WSAD</a:t>
            </a:r>
            <a:r>
              <a:rPr lang="zh-CN" altLang="en-US" dirty="0">
                <a:solidFill>
                  <a:prstClr val="black"/>
                </a:solidFill>
                <a:latin typeface="Calibri"/>
                <a:ea typeface="宋体" panose="02010600030101010101" pitchFamily="2" charset="-122"/>
              </a:rPr>
              <a:t>，分别对应人物移动方向前后左右，按住左</a:t>
            </a:r>
            <a:r>
              <a:rPr lang="en-US" altLang="zh-CN" dirty="0">
                <a:solidFill>
                  <a:prstClr val="black"/>
                </a:solidFill>
                <a:latin typeface="Calibri"/>
                <a:ea typeface="宋体" panose="02010600030101010101" pitchFamily="2" charset="-122"/>
              </a:rPr>
              <a:t>Shift</a:t>
            </a:r>
            <a:r>
              <a:rPr lang="zh-CN" altLang="en-US" dirty="0">
                <a:solidFill>
                  <a:prstClr val="black"/>
                </a:solidFill>
                <a:latin typeface="Calibri"/>
                <a:ea typeface="宋体" panose="02010600030101010101" pitchFamily="2" charset="-122"/>
              </a:rPr>
              <a:t>键可以奔跑，空格键跳跃。上述所有按键须要人物在地面上才能生效（不能在空中转向或二段跳）。</a:t>
            </a:r>
            <a:endParaRPr lang="en-US" altLang="zh-CN" dirty="0">
              <a:solidFill>
                <a:prstClr val="black"/>
              </a:solidFill>
              <a:latin typeface="Calibri"/>
              <a:ea typeface="宋体" panose="02010600030101010101" pitchFamily="2" charset="-122"/>
            </a:endParaRPr>
          </a:p>
          <a:p>
            <a:r>
              <a:rPr lang="en-US" altLang="zh-CN" dirty="0">
                <a:solidFill>
                  <a:prstClr val="black"/>
                </a:solidFill>
                <a:latin typeface="Calibri"/>
                <a:ea typeface="宋体" panose="02010600030101010101" pitchFamily="2" charset="-122"/>
              </a:rPr>
              <a:t>          </a:t>
            </a:r>
            <a:r>
              <a:rPr lang="zh-CN" altLang="en-US" dirty="0">
                <a:solidFill>
                  <a:prstClr val="black"/>
                </a:solidFill>
                <a:latin typeface="Calibri"/>
                <a:ea typeface="宋体" panose="02010600030101010101" pitchFamily="2" charset="-122"/>
              </a:rPr>
              <a:t>具体实现只需计算出人物在</a:t>
            </a:r>
            <a:r>
              <a:rPr lang="en-US" altLang="zh-CN" dirty="0">
                <a:solidFill>
                  <a:prstClr val="black"/>
                </a:solidFill>
                <a:latin typeface="Calibri"/>
                <a:ea typeface="宋体" panose="02010600030101010101" pitchFamily="2" charset="-122"/>
              </a:rPr>
              <a:t>x,y,z</a:t>
            </a:r>
            <a:r>
              <a:rPr lang="zh-CN" altLang="en-US" dirty="0">
                <a:solidFill>
                  <a:prstClr val="black"/>
                </a:solidFill>
                <a:latin typeface="Calibri"/>
                <a:ea typeface="宋体" panose="02010600030101010101" pitchFamily="2" charset="-122"/>
              </a:rPr>
              <a:t>三个方向的速度，每一帧更新人物的位置，使其改变当前帧的速度*两帧之间的间隔时间。</a:t>
            </a:r>
            <a:endParaRPr lang="en-US" altLang="zh-CN" dirty="0">
              <a:solidFill>
                <a:prstClr val="black"/>
              </a:solidFill>
              <a:latin typeface="Calibri"/>
              <a:ea typeface="宋体" panose="02010600030101010101" pitchFamily="2" charset="-122"/>
            </a:endParaRPr>
          </a:p>
        </p:txBody>
      </p:sp>
      <p:pic>
        <p:nvPicPr>
          <p:cNvPr id="11" name="图片 10">
            <a:extLst>
              <a:ext uri="{FF2B5EF4-FFF2-40B4-BE49-F238E27FC236}">
                <a16:creationId xmlns:a16="http://schemas.microsoft.com/office/drawing/2014/main" id="{690095DF-E963-5EBB-8CB6-7F91B30BF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969" y="1289224"/>
            <a:ext cx="6248497" cy="5342083"/>
          </a:xfrm>
          <a:prstGeom prst="rect">
            <a:avLst/>
          </a:prstGeom>
        </p:spPr>
      </p:pic>
    </p:spTree>
    <p:extLst>
      <p:ext uri="{BB962C8B-B14F-4D97-AF65-F5344CB8AC3E}">
        <p14:creationId xmlns:p14="http://schemas.microsoft.com/office/powerpoint/2010/main" val="2837788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7E2175F-BD63-725B-391B-8AA3369771C8}"/>
              </a:ext>
            </a:extLst>
          </p:cNvPr>
          <p:cNvSpPr>
            <a:spLocks noGrp="1"/>
          </p:cNvSpPr>
          <p:nvPr>
            <p:ph idx="1"/>
          </p:nvPr>
        </p:nvSpPr>
        <p:spPr/>
        <p:txBody>
          <a:bodyPr/>
          <a:lstStyle/>
          <a:p>
            <a:r>
              <a:rPr lang="zh-CN" altLang="en-US" dirty="0"/>
              <a:t>我们的游戏是一个第一人称射击游戏，游戏模式目前只做了人机</a:t>
            </a:r>
            <a:r>
              <a:rPr lang="en-US" altLang="zh-CN" dirty="0"/>
              <a:t>1v1</a:t>
            </a:r>
            <a:r>
              <a:rPr lang="zh-CN" altLang="en-US" dirty="0"/>
              <a:t>模式。下面由各个组员介绍自己负责的部分。</a:t>
            </a:r>
          </a:p>
        </p:txBody>
      </p:sp>
    </p:spTree>
    <p:extLst>
      <p:ext uri="{BB962C8B-B14F-4D97-AF65-F5344CB8AC3E}">
        <p14:creationId xmlns:p14="http://schemas.microsoft.com/office/powerpoint/2010/main" val="386819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A3368C9-3E49-BF47-0389-472DE653D04A}"/>
              </a:ext>
            </a:extLst>
          </p:cNvPr>
          <p:cNvSpPr>
            <a:spLocks noGrp="1"/>
          </p:cNvSpPr>
          <p:nvPr>
            <p:ph type="title"/>
          </p:nvPr>
        </p:nvSpPr>
        <p:spPr>
          <a:xfrm>
            <a:off x="4074604" y="297145"/>
            <a:ext cx="4042792" cy="1143000"/>
          </a:xfrm>
        </p:spPr>
        <p:txBody>
          <a:bodyPr>
            <a:normAutofit/>
          </a:bodyPr>
          <a:lstStyle/>
          <a:p>
            <a:r>
              <a:rPr lang="zh-CN" altLang="en-US" sz="3600" b="1" dirty="0"/>
              <a:t>人物的移动（</a:t>
            </a:r>
            <a:r>
              <a:rPr lang="en-US" altLang="zh-CN" sz="3600" b="1" dirty="0"/>
              <a:t>2</a:t>
            </a:r>
            <a:r>
              <a:rPr lang="zh-CN" altLang="en-US" sz="3600" b="1" dirty="0"/>
              <a:t>）</a:t>
            </a:r>
          </a:p>
        </p:txBody>
      </p:sp>
      <p:sp>
        <p:nvSpPr>
          <p:cNvPr id="6" name="TextBox 3">
            <a:extLst>
              <a:ext uri="{FF2B5EF4-FFF2-40B4-BE49-F238E27FC236}">
                <a16:creationId xmlns:a16="http://schemas.microsoft.com/office/drawing/2014/main" id="{718BA7D6-C7E4-DF10-528F-A47B2D65A028}"/>
              </a:ext>
            </a:extLst>
          </p:cNvPr>
          <p:cNvSpPr txBox="1"/>
          <p:nvPr/>
        </p:nvSpPr>
        <p:spPr>
          <a:xfrm>
            <a:off x="738613" y="1382466"/>
            <a:ext cx="4967071" cy="3970318"/>
          </a:xfrm>
          <a:prstGeom prst="rect">
            <a:avLst/>
          </a:prstGeom>
          <a:noFill/>
        </p:spPr>
        <p:txBody>
          <a:bodyPr wrap="square" rtlCol="0">
            <a:spAutoFit/>
          </a:bodyPr>
          <a:lstStyle/>
          <a:p>
            <a:r>
              <a:rPr lang="zh-CN" altLang="en-US" dirty="0">
                <a:solidFill>
                  <a:prstClr val="black"/>
                </a:solidFill>
                <a:latin typeface="Calibri"/>
                <a:ea typeface="宋体" panose="02010600030101010101" pitchFamily="2" charset="-122"/>
              </a:rPr>
              <a:t>        重力的实现中有一个小细节，上一页倒数第二行的</a:t>
            </a:r>
            <a:r>
              <a:rPr lang="en-US" altLang="zh-CN" dirty="0">
                <a:solidFill>
                  <a:prstClr val="black"/>
                </a:solidFill>
                <a:latin typeface="Calibri"/>
                <a:ea typeface="宋体" panose="02010600030101010101" pitchFamily="2" charset="-122"/>
              </a:rPr>
              <a:t>else</a:t>
            </a:r>
            <a:r>
              <a:rPr lang="zh-CN" altLang="en-US" dirty="0">
                <a:solidFill>
                  <a:prstClr val="black"/>
                </a:solidFill>
                <a:latin typeface="Calibri"/>
                <a:ea typeface="宋体" panose="02010600030101010101" pitchFamily="2" charset="-122"/>
              </a:rPr>
              <a:t>的作用是：当人物不在地面上时，重力开始生效，人物获得</a:t>
            </a:r>
            <a:r>
              <a:rPr lang="en-US" altLang="zh-CN" dirty="0">
                <a:solidFill>
                  <a:prstClr val="black"/>
                </a:solidFill>
                <a:latin typeface="Calibri"/>
                <a:ea typeface="宋体" panose="02010600030101010101" pitchFamily="2" charset="-122"/>
              </a:rPr>
              <a:t>y</a:t>
            </a:r>
            <a:r>
              <a:rPr lang="zh-CN" altLang="en-US" dirty="0">
                <a:solidFill>
                  <a:prstClr val="black"/>
                </a:solidFill>
                <a:latin typeface="Calibri"/>
                <a:ea typeface="宋体" panose="02010600030101010101" pitchFamily="2" charset="-122"/>
              </a:rPr>
              <a:t>方向向下的加速度。</a:t>
            </a:r>
            <a:endParaRPr lang="en-US" altLang="zh-CN" dirty="0">
              <a:solidFill>
                <a:prstClr val="black"/>
              </a:solidFill>
              <a:latin typeface="Calibri"/>
              <a:ea typeface="宋体" panose="02010600030101010101" pitchFamily="2" charset="-122"/>
            </a:endParaRPr>
          </a:p>
          <a:p>
            <a:r>
              <a:rPr lang="en-US" altLang="zh-CN" dirty="0">
                <a:solidFill>
                  <a:prstClr val="black"/>
                </a:solidFill>
                <a:latin typeface="Calibri"/>
                <a:ea typeface="宋体" panose="02010600030101010101" pitchFamily="2" charset="-122"/>
              </a:rPr>
              <a:t>         </a:t>
            </a:r>
            <a:r>
              <a:rPr lang="zh-CN" altLang="en-US" dirty="0">
                <a:solidFill>
                  <a:prstClr val="black"/>
                </a:solidFill>
                <a:latin typeface="Calibri"/>
                <a:ea typeface="宋体" panose="02010600030101010101" pitchFamily="2" charset="-122"/>
              </a:rPr>
              <a:t>这个方法模拟跳跃和坠落没有问题，但在下斜坡时会像又图一样依抛物线跳着下。我们的场景中有很多不平整的路面，走在这些地方时会有卡顿的感觉。</a:t>
            </a:r>
            <a:endParaRPr lang="en-US" altLang="zh-CN" dirty="0">
              <a:solidFill>
                <a:prstClr val="black"/>
              </a:solidFill>
              <a:latin typeface="Calibri"/>
              <a:ea typeface="宋体" panose="02010600030101010101" pitchFamily="2" charset="-122"/>
            </a:endParaRPr>
          </a:p>
          <a:p>
            <a:r>
              <a:rPr lang="en-US" altLang="zh-CN" dirty="0">
                <a:solidFill>
                  <a:prstClr val="black"/>
                </a:solidFill>
                <a:latin typeface="Calibri"/>
                <a:ea typeface="宋体" panose="02010600030101010101" pitchFamily="2" charset="-122"/>
              </a:rPr>
              <a:t>         </a:t>
            </a:r>
            <a:r>
              <a:rPr lang="zh-CN" altLang="en-US" dirty="0">
                <a:solidFill>
                  <a:prstClr val="black"/>
                </a:solidFill>
                <a:latin typeface="Calibri"/>
                <a:ea typeface="宋体" panose="02010600030101010101" pitchFamily="2" charset="-122"/>
              </a:rPr>
              <a:t>我的解决方法是先判断人物是否在斜坡上（竖直向下发射一条射线，作出与地面交点处地面的法线，若法线不为竖直向上，则判断为斜坡），若在斜坡上且不在跳跃过程中，就给人物加上一个竖直向下的速度，相当于把人物摁在斜坡上。</a:t>
            </a:r>
            <a:endParaRPr lang="en-US" altLang="zh-CN" dirty="0">
              <a:solidFill>
                <a:prstClr val="black"/>
              </a:solidFill>
              <a:latin typeface="Calibri"/>
              <a:ea typeface="宋体" panose="02010600030101010101" pitchFamily="2" charset="-122"/>
            </a:endParaRPr>
          </a:p>
          <a:p>
            <a:r>
              <a:rPr lang="en-US" altLang="zh-CN" dirty="0">
                <a:solidFill>
                  <a:prstClr val="black"/>
                </a:solidFill>
                <a:latin typeface="Calibri"/>
                <a:ea typeface="宋体" panose="02010600030101010101" pitchFamily="2" charset="-122"/>
              </a:rPr>
              <a:t>                             </a:t>
            </a:r>
          </a:p>
        </p:txBody>
      </p:sp>
      <p:grpSp>
        <p:nvGrpSpPr>
          <p:cNvPr id="24" name="组合 23">
            <a:extLst>
              <a:ext uri="{FF2B5EF4-FFF2-40B4-BE49-F238E27FC236}">
                <a16:creationId xmlns:a16="http://schemas.microsoft.com/office/drawing/2014/main" id="{BAE05F88-ECB7-13B0-5D55-2D46053CE6D4}"/>
              </a:ext>
            </a:extLst>
          </p:cNvPr>
          <p:cNvGrpSpPr/>
          <p:nvPr/>
        </p:nvGrpSpPr>
        <p:grpSpPr>
          <a:xfrm>
            <a:off x="7279689" y="769907"/>
            <a:ext cx="3657600" cy="2596719"/>
            <a:chOff x="7643674" y="1595530"/>
            <a:chExt cx="3657600" cy="2596719"/>
          </a:xfrm>
        </p:grpSpPr>
        <p:sp>
          <p:nvSpPr>
            <p:cNvPr id="3" name="直角三角形 2">
              <a:extLst>
                <a:ext uri="{FF2B5EF4-FFF2-40B4-BE49-F238E27FC236}">
                  <a16:creationId xmlns:a16="http://schemas.microsoft.com/office/drawing/2014/main" id="{2951B9B7-D1DC-4D05-1CD5-94C14721DA16}"/>
                </a:ext>
              </a:extLst>
            </p:cNvPr>
            <p:cNvSpPr/>
            <p:nvPr/>
          </p:nvSpPr>
          <p:spPr>
            <a:xfrm flipH="1">
              <a:off x="7643674" y="1901810"/>
              <a:ext cx="3657600" cy="2290439"/>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05B5868-090B-2818-2B19-D2626D9734B2}"/>
                </a:ext>
              </a:extLst>
            </p:cNvPr>
            <p:cNvSpPr/>
            <p:nvPr/>
          </p:nvSpPr>
          <p:spPr>
            <a:xfrm>
              <a:off x="10666521" y="1595530"/>
              <a:ext cx="248574" cy="6125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446E4C48-ECCB-9675-CCD8-69B12222AFCC}"/>
                </a:ext>
              </a:extLst>
            </p:cNvPr>
            <p:cNvSpPr/>
            <p:nvPr/>
          </p:nvSpPr>
          <p:spPr>
            <a:xfrm>
              <a:off x="8191734" y="2192784"/>
              <a:ext cx="2603513" cy="1642369"/>
            </a:xfrm>
            <a:custGeom>
              <a:avLst/>
              <a:gdLst>
                <a:gd name="connsiteX0" fmla="*/ 2603513 w 2603513"/>
                <a:gd name="connsiteY0" fmla="*/ 0 h 1642369"/>
                <a:gd name="connsiteX1" fmla="*/ 2479225 w 2603513"/>
                <a:gd name="connsiteY1" fmla="*/ 8878 h 1642369"/>
                <a:gd name="connsiteX2" fmla="*/ 2230650 w 2603513"/>
                <a:gd name="connsiteY2" fmla="*/ 26633 h 1642369"/>
                <a:gd name="connsiteX3" fmla="*/ 2132996 w 2603513"/>
                <a:gd name="connsiteY3" fmla="*/ 44389 h 1642369"/>
                <a:gd name="connsiteX4" fmla="*/ 2061975 w 2603513"/>
                <a:gd name="connsiteY4" fmla="*/ 88777 h 1642369"/>
                <a:gd name="connsiteX5" fmla="*/ 2017586 w 2603513"/>
                <a:gd name="connsiteY5" fmla="*/ 115410 h 1642369"/>
                <a:gd name="connsiteX6" fmla="*/ 1999831 w 2603513"/>
                <a:gd name="connsiteY6" fmla="*/ 133166 h 1642369"/>
                <a:gd name="connsiteX7" fmla="*/ 1928810 w 2603513"/>
                <a:gd name="connsiteY7" fmla="*/ 195309 h 1642369"/>
                <a:gd name="connsiteX8" fmla="*/ 1893299 w 2603513"/>
                <a:gd name="connsiteY8" fmla="*/ 257453 h 1642369"/>
                <a:gd name="connsiteX9" fmla="*/ 1848911 w 2603513"/>
                <a:gd name="connsiteY9" fmla="*/ 328474 h 1642369"/>
                <a:gd name="connsiteX10" fmla="*/ 1840033 w 2603513"/>
                <a:gd name="connsiteY10" fmla="*/ 479395 h 1642369"/>
                <a:gd name="connsiteX11" fmla="*/ 1813400 w 2603513"/>
                <a:gd name="connsiteY11" fmla="*/ 506028 h 1642369"/>
                <a:gd name="connsiteX12" fmla="*/ 1742379 w 2603513"/>
                <a:gd name="connsiteY12" fmla="*/ 497150 h 1642369"/>
                <a:gd name="connsiteX13" fmla="*/ 1706868 w 2603513"/>
                <a:gd name="connsiteY13" fmla="*/ 488272 h 1642369"/>
                <a:gd name="connsiteX14" fmla="*/ 1449416 w 2603513"/>
                <a:gd name="connsiteY14" fmla="*/ 506028 h 1642369"/>
                <a:gd name="connsiteX15" fmla="*/ 1342883 w 2603513"/>
                <a:gd name="connsiteY15" fmla="*/ 541538 h 1642369"/>
                <a:gd name="connsiteX16" fmla="*/ 1236351 w 2603513"/>
                <a:gd name="connsiteY16" fmla="*/ 630315 h 1642369"/>
                <a:gd name="connsiteX17" fmla="*/ 1165330 w 2603513"/>
                <a:gd name="connsiteY17" fmla="*/ 692459 h 1642369"/>
                <a:gd name="connsiteX18" fmla="*/ 1129819 w 2603513"/>
                <a:gd name="connsiteY18" fmla="*/ 754602 h 1642369"/>
                <a:gd name="connsiteX19" fmla="*/ 1103186 w 2603513"/>
                <a:gd name="connsiteY19" fmla="*/ 790113 h 1642369"/>
                <a:gd name="connsiteX20" fmla="*/ 1076553 w 2603513"/>
                <a:gd name="connsiteY20" fmla="*/ 852257 h 1642369"/>
                <a:gd name="connsiteX21" fmla="*/ 1049920 w 2603513"/>
                <a:gd name="connsiteY21" fmla="*/ 896645 h 1642369"/>
                <a:gd name="connsiteX22" fmla="*/ 1041043 w 2603513"/>
                <a:gd name="connsiteY22" fmla="*/ 923278 h 1642369"/>
                <a:gd name="connsiteX23" fmla="*/ 1023287 w 2603513"/>
                <a:gd name="connsiteY23" fmla="*/ 994299 h 1642369"/>
                <a:gd name="connsiteX24" fmla="*/ 845734 w 2603513"/>
                <a:gd name="connsiteY24" fmla="*/ 985422 h 1642369"/>
                <a:gd name="connsiteX25" fmla="*/ 756957 w 2603513"/>
                <a:gd name="connsiteY25" fmla="*/ 976544 h 1642369"/>
                <a:gd name="connsiteX26" fmla="*/ 526138 w 2603513"/>
                <a:gd name="connsiteY26" fmla="*/ 985422 h 1642369"/>
                <a:gd name="connsiteX27" fmla="*/ 428483 w 2603513"/>
                <a:gd name="connsiteY27" fmla="*/ 1003177 h 1642369"/>
                <a:gd name="connsiteX28" fmla="*/ 392973 w 2603513"/>
                <a:gd name="connsiteY28" fmla="*/ 1012055 h 1642369"/>
                <a:gd name="connsiteX29" fmla="*/ 366340 w 2603513"/>
                <a:gd name="connsiteY29" fmla="*/ 1029810 h 1642369"/>
                <a:gd name="connsiteX30" fmla="*/ 348584 w 2603513"/>
                <a:gd name="connsiteY30" fmla="*/ 1047566 h 1642369"/>
                <a:gd name="connsiteX31" fmla="*/ 286441 w 2603513"/>
                <a:gd name="connsiteY31" fmla="*/ 1065321 h 1642369"/>
                <a:gd name="connsiteX32" fmla="*/ 259808 w 2603513"/>
                <a:gd name="connsiteY32" fmla="*/ 1091954 h 1642369"/>
                <a:gd name="connsiteX33" fmla="*/ 233175 w 2603513"/>
                <a:gd name="connsiteY33" fmla="*/ 1109709 h 1642369"/>
                <a:gd name="connsiteX34" fmla="*/ 197664 w 2603513"/>
                <a:gd name="connsiteY34" fmla="*/ 1136342 h 1642369"/>
                <a:gd name="connsiteX35" fmla="*/ 144398 w 2603513"/>
                <a:gd name="connsiteY35" fmla="*/ 1198486 h 1642369"/>
                <a:gd name="connsiteX36" fmla="*/ 117765 w 2603513"/>
                <a:gd name="connsiteY36" fmla="*/ 1242874 h 1642369"/>
                <a:gd name="connsiteX37" fmla="*/ 73377 w 2603513"/>
                <a:gd name="connsiteY37" fmla="*/ 1322773 h 1642369"/>
                <a:gd name="connsiteX38" fmla="*/ 64499 w 2603513"/>
                <a:gd name="connsiteY38" fmla="*/ 1376039 h 1642369"/>
                <a:gd name="connsiteX39" fmla="*/ 28988 w 2603513"/>
                <a:gd name="connsiteY39" fmla="*/ 1438183 h 1642369"/>
                <a:gd name="connsiteX40" fmla="*/ 20111 w 2603513"/>
                <a:gd name="connsiteY40" fmla="*/ 1464816 h 1642369"/>
                <a:gd name="connsiteX41" fmla="*/ 2355 w 2603513"/>
                <a:gd name="connsiteY41" fmla="*/ 1482571 h 1642369"/>
                <a:gd name="connsiteX42" fmla="*/ 2355 w 2603513"/>
                <a:gd name="connsiteY42" fmla="*/ 1642369 h 16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03513" h="1642369">
                  <a:moveTo>
                    <a:pt x="2603513" y="0"/>
                  </a:moveTo>
                  <a:lnTo>
                    <a:pt x="2479225" y="8878"/>
                  </a:lnTo>
                  <a:cubicBezTo>
                    <a:pt x="2370495" y="15674"/>
                    <a:pt x="2327488" y="14528"/>
                    <a:pt x="2230650" y="26633"/>
                  </a:cubicBezTo>
                  <a:cubicBezTo>
                    <a:pt x="2200363" y="30419"/>
                    <a:pt x="2163295" y="38329"/>
                    <a:pt x="2132996" y="44389"/>
                  </a:cubicBezTo>
                  <a:cubicBezTo>
                    <a:pt x="2063634" y="79069"/>
                    <a:pt x="2131123" y="42678"/>
                    <a:pt x="2061975" y="88777"/>
                  </a:cubicBezTo>
                  <a:cubicBezTo>
                    <a:pt x="2047618" y="98349"/>
                    <a:pt x="2031627" y="105381"/>
                    <a:pt x="2017586" y="115410"/>
                  </a:cubicBezTo>
                  <a:cubicBezTo>
                    <a:pt x="2010775" y="120275"/>
                    <a:pt x="2006261" y="127808"/>
                    <a:pt x="1999831" y="133166"/>
                  </a:cubicBezTo>
                  <a:cubicBezTo>
                    <a:pt x="1959016" y="167179"/>
                    <a:pt x="1965632" y="152351"/>
                    <a:pt x="1928810" y="195309"/>
                  </a:cubicBezTo>
                  <a:cubicBezTo>
                    <a:pt x="1909510" y="217825"/>
                    <a:pt x="1908635" y="231163"/>
                    <a:pt x="1893299" y="257453"/>
                  </a:cubicBezTo>
                  <a:cubicBezTo>
                    <a:pt x="1879232" y="281567"/>
                    <a:pt x="1848911" y="328474"/>
                    <a:pt x="1848911" y="328474"/>
                  </a:cubicBezTo>
                  <a:cubicBezTo>
                    <a:pt x="1845952" y="378781"/>
                    <a:pt x="1849916" y="429980"/>
                    <a:pt x="1840033" y="479395"/>
                  </a:cubicBezTo>
                  <a:cubicBezTo>
                    <a:pt x="1837571" y="491706"/>
                    <a:pt x="1825752" y="503782"/>
                    <a:pt x="1813400" y="506028"/>
                  </a:cubicBezTo>
                  <a:cubicBezTo>
                    <a:pt x="1789927" y="510296"/>
                    <a:pt x="1765912" y="501072"/>
                    <a:pt x="1742379" y="497150"/>
                  </a:cubicBezTo>
                  <a:cubicBezTo>
                    <a:pt x="1730344" y="495144"/>
                    <a:pt x="1718705" y="491231"/>
                    <a:pt x="1706868" y="488272"/>
                  </a:cubicBezTo>
                  <a:cubicBezTo>
                    <a:pt x="1622093" y="491663"/>
                    <a:pt x="1532142" y="480176"/>
                    <a:pt x="1449416" y="506028"/>
                  </a:cubicBezTo>
                  <a:cubicBezTo>
                    <a:pt x="1413688" y="517193"/>
                    <a:pt x="1342883" y="541538"/>
                    <a:pt x="1342883" y="541538"/>
                  </a:cubicBezTo>
                  <a:cubicBezTo>
                    <a:pt x="1181599" y="649062"/>
                    <a:pt x="1407226" y="493612"/>
                    <a:pt x="1236351" y="630315"/>
                  </a:cubicBezTo>
                  <a:cubicBezTo>
                    <a:pt x="1223353" y="640714"/>
                    <a:pt x="1178067" y="674263"/>
                    <a:pt x="1165330" y="692459"/>
                  </a:cubicBezTo>
                  <a:cubicBezTo>
                    <a:pt x="1151648" y="712004"/>
                    <a:pt x="1142628" y="734474"/>
                    <a:pt x="1129819" y="754602"/>
                  </a:cubicBezTo>
                  <a:cubicBezTo>
                    <a:pt x="1121875" y="767085"/>
                    <a:pt x="1110271" y="777123"/>
                    <a:pt x="1103186" y="790113"/>
                  </a:cubicBezTo>
                  <a:cubicBezTo>
                    <a:pt x="1092394" y="809898"/>
                    <a:pt x="1086632" y="832099"/>
                    <a:pt x="1076553" y="852257"/>
                  </a:cubicBezTo>
                  <a:cubicBezTo>
                    <a:pt x="1068836" y="867690"/>
                    <a:pt x="1057637" y="881212"/>
                    <a:pt x="1049920" y="896645"/>
                  </a:cubicBezTo>
                  <a:cubicBezTo>
                    <a:pt x="1045735" y="905015"/>
                    <a:pt x="1043505" y="914250"/>
                    <a:pt x="1041043" y="923278"/>
                  </a:cubicBezTo>
                  <a:cubicBezTo>
                    <a:pt x="1034622" y="946820"/>
                    <a:pt x="1029206" y="970625"/>
                    <a:pt x="1023287" y="994299"/>
                  </a:cubicBezTo>
                  <a:lnTo>
                    <a:pt x="845734" y="985422"/>
                  </a:lnTo>
                  <a:cubicBezTo>
                    <a:pt x="816060" y="983444"/>
                    <a:pt x="786697" y="976544"/>
                    <a:pt x="756957" y="976544"/>
                  </a:cubicBezTo>
                  <a:cubicBezTo>
                    <a:pt x="679960" y="976544"/>
                    <a:pt x="603078" y="982463"/>
                    <a:pt x="526138" y="985422"/>
                  </a:cubicBezTo>
                  <a:lnTo>
                    <a:pt x="428483" y="1003177"/>
                  </a:lnTo>
                  <a:cubicBezTo>
                    <a:pt x="416519" y="1005570"/>
                    <a:pt x="404187" y="1007249"/>
                    <a:pt x="392973" y="1012055"/>
                  </a:cubicBezTo>
                  <a:cubicBezTo>
                    <a:pt x="383166" y="1016258"/>
                    <a:pt x="374672" y="1023145"/>
                    <a:pt x="366340" y="1029810"/>
                  </a:cubicBezTo>
                  <a:cubicBezTo>
                    <a:pt x="359804" y="1035039"/>
                    <a:pt x="356233" y="1044166"/>
                    <a:pt x="348584" y="1047566"/>
                  </a:cubicBezTo>
                  <a:cubicBezTo>
                    <a:pt x="328898" y="1056316"/>
                    <a:pt x="307155" y="1059403"/>
                    <a:pt x="286441" y="1065321"/>
                  </a:cubicBezTo>
                  <a:cubicBezTo>
                    <a:pt x="277563" y="1074199"/>
                    <a:pt x="269453" y="1083917"/>
                    <a:pt x="259808" y="1091954"/>
                  </a:cubicBezTo>
                  <a:cubicBezTo>
                    <a:pt x="251611" y="1098784"/>
                    <a:pt x="241857" y="1103507"/>
                    <a:pt x="233175" y="1109709"/>
                  </a:cubicBezTo>
                  <a:cubicBezTo>
                    <a:pt x="221135" y="1118309"/>
                    <a:pt x="208898" y="1126713"/>
                    <a:pt x="197664" y="1136342"/>
                  </a:cubicBezTo>
                  <a:cubicBezTo>
                    <a:pt x="176328" y="1154630"/>
                    <a:pt x="159992" y="1175096"/>
                    <a:pt x="144398" y="1198486"/>
                  </a:cubicBezTo>
                  <a:cubicBezTo>
                    <a:pt x="134827" y="1212843"/>
                    <a:pt x="126643" y="1228078"/>
                    <a:pt x="117765" y="1242874"/>
                  </a:cubicBezTo>
                  <a:cubicBezTo>
                    <a:pt x="91728" y="1373057"/>
                    <a:pt x="134951" y="1199626"/>
                    <a:pt x="73377" y="1322773"/>
                  </a:cubicBezTo>
                  <a:cubicBezTo>
                    <a:pt x="65327" y="1338873"/>
                    <a:pt x="68404" y="1358467"/>
                    <a:pt x="64499" y="1376039"/>
                  </a:cubicBezTo>
                  <a:cubicBezTo>
                    <a:pt x="57364" y="1408146"/>
                    <a:pt x="51082" y="1408724"/>
                    <a:pt x="28988" y="1438183"/>
                  </a:cubicBezTo>
                  <a:cubicBezTo>
                    <a:pt x="26029" y="1447061"/>
                    <a:pt x="24926" y="1456792"/>
                    <a:pt x="20111" y="1464816"/>
                  </a:cubicBezTo>
                  <a:cubicBezTo>
                    <a:pt x="15805" y="1471993"/>
                    <a:pt x="3188" y="1474243"/>
                    <a:pt x="2355" y="1482571"/>
                  </a:cubicBezTo>
                  <a:cubicBezTo>
                    <a:pt x="-2945" y="1535573"/>
                    <a:pt x="2355" y="1589103"/>
                    <a:pt x="2355" y="16423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D3C842F4-D96A-78FB-9457-856DD9169A80}"/>
                </a:ext>
              </a:extLst>
            </p:cNvPr>
            <p:cNvSpPr/>
            <p:nvPr/>
          </p:nvSpPr>
          <p:spPr>
            <a:xfrm>
              <a:off x="8407153" y="3160450"/>
              <a:ext cx="186431" cy="195539"/>
            </a:xfrm>
            <a:custGeom>
              <a:avLst/>
              <a:gdLst>
                <a:gd name="connsiteX0" fmla="*/ 62144 w 186431"/>
                <a:gd name="connsiteY0" fmla="*/ 0 h 195539"/>
                <a:gd name="connsiteX1" fmla="*/ 44389 w 186431"/>
                <a:gd name="connsiteY1" fmla="*/ 44389 h 195539"/>
                <a:gd name="connsiteX2" fmla="*/ 0 w 186431"/>
                <a:gd name="connsiteY2" fmla="*/ 133166 h 195539"/>
                <a:gd name="connsiteX3" fmla="*/ 186431 w 186431"/>
                <a:gd name="connsiteY3" fmla="*/ 195309 h 195539"/>
              </a:gdLst>
              <a:ahLst/>
              <a:cxnLst>
                <a:cxn ang="0">
                  <a:pos x="connsiteX0" y="connsiteY0"/>
                </a:cxn>
                <a:cxn ang="0">
                  <a:pos x="connsiteX1" y="connsiteY1"/>
                </a:cxn>
                <a:cxn ang="0">
                  <a:pos x="connsiteX2" y="connsiteY2"/>
                </a:cxn>
                <a:cxn ang="0">
                  <a:pos x="connsiteX3" y="connsiteY3"/>
                </a:cxn>
              </a:cxnLst>
              <a:rect l="l" t="t" r="r" b="b"/>
              <a:pathLst>
                <a:path w="186431" h="195539">
                  <a:moveTo>
                    <a:pt x="62144" y="0"/>
                  </a:moveTo>
                  <a:cubicBezTo>
                    <a:pt x="56226" y="14796"/>
                    <a:pt x="51516" y="30135"/>
                    <a:pt x="44389" y="44389"/>
                  </a:cubicBezTo>
                  <a:cubicBezTo>
                    <a:pt x="-13671" y="160510"/>
                    <a:pt x="45617" y="19127"/>
                    <a:pt x="0" y="133166"/>
                  </a:cubicBezTo>
                  <a:cubicBezTo>
                    <a:pt x="20543" y="235878"/>
                    <a:pt x="-6136" y="176053"/>
                    <a:pt x="186431"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a:extLst>
              <a:ext uri="{FF2B5EF4-FFF2-40B4-BE49-F238E27FC236}">
                <a16:creationId xmlns:a16="http://schemas.microsoft.com/office/drawing/2014/main" id="{B327D3F6-3D9B-8436-6C7B-C4477F756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532" y="3498032"/>
            <a:ext cx="5532599" cy="3055885"/>
          </a:xfrm>
          <a:prstGeom prst="rect">
            <a:avLst/>
          </a:prstGeom>
        </p:spPr>
      </p:pic>
    </p:spTree>
    <p:extLst>
      <p:ext uri="{BB962C8B-B14F-4D97-AF65-F5344CB8AC3E}">
        <p14:creationId xmlns:p14="http://schemas.microsoft.com/office/powerpoint/2010/main" val="335239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A3368C9-3E49-BF47-0389-472DE653D04A}"/>
              </a:ext>
            </a:extLst>
          </p:cNvPr>
          <p:cNvSpPr>
            <a:spLocks noGrp="1"/>
          </p:cNvSpPr>
          <p:nvPr>
            <p:ph type="title"/>
          </p:nvPr>
        </p:nvSpPr>
        <p:spPr>
          <a:xfrm>
            <a:off x="363738" y="181735"/>
            <a:ext cx="4042792" cy="1143000"/>
          </a:xfrm>
        </p:spPr>
        <p:txBody>
          <a:bodyPr>
            <a:normAutofit/>
          </a:bodyPr>
          <a:lstStyle/>
          <a:p>
            <a:r>
              <a:rPr lang="zh-CN" altLang="en-US" sz="3600" b="1" dirty="0"/>
              <a:t>敌人对玩家的追踪</a:t>
            </a:r>
          </a:p>
        </p:txBody>
      </p:sp>
      <p:sp>
        <p:nvSpPr>
          <p:cNvPr id="6" name="TextBox 3">
            <a:extLst>
              <a:ext uri="{FF2B5EF4-FFF2-40B4-BE49-F238E27FC236}">
                <a16:creationId xmlns:a16="http://schemas.microsoft.com/office/drawing/2014/main" id="{718BA7D6-C7E4-DF10-528F-A47B2D65A028}"/>
              </a:ext>
            </a:extLst>
          </p:cNvPr>
          <p:cNvSpPr txBox="1"/>
          <p:nvPr/>
        </p:nvSpPr>
        <p:spPr>
          <a:xfrm>
            <a:off x="1047552" y="1324735"/>
            <a:ext cx="4376704" cy="4801314"/>
          </a:xfrm>
          <a:prstGeom prst="rect">
            <a:avLst/>
          </a:prstGeom>
          <a:noFill/>
        </p:spPr>
        <p:txBody>
          <a:bodyPr wrap="square" rtlCol="0">
            <a:spAutoFit/>
          </a:bodyPr>
          <a:lstStyle/>
          <a:p>
            <a:r>
              <a:rPr lang="zh-CN" altLang="en-US" dirty="0">
                <a:solidFill>
                  <a:prstClr val="black"/>
                </a:solidFill>
                <a:latin typeface="Calibri"/>
                <a:ea typeface="宋体" panose="02010600030101010101" pitchFamily="2" charset="-122"/>
              </a:rPr>
              <a:t>        敌人的移动逻辑是与玩家距离较远时追踪玩家，距离较近时走向附近的一个随机的位置（模拟闪避，在门口及转角处模拟试探，视频里有展示），拉开到一定距离后重新追踪玩家。追踪用的是</a:t>
            </a:r>
            <a:r>
              <a:rPr lang="en-US" altLang="zh-CN" dirty="0">
                <a:solidFill>
                  <a:prstClr val="black"/>
                </a:solidFill>
                <a:latin typeface="Calibri"/>
                <a:ea typeface="宋体" panose="02010600030101010101" pitchFamily="2" charset="-122"/>
              </a:rPr>
              <a:t>unity</a:t>
            </a:r>
            <a:r>
              <a:rPr lang="zh-CN" altLang="en-US" dirty="0">
                <a:solidFill>
                  <a:prstClr val="black"/>
                </a:solidFill>
                <a:latin typeface="Calibri"/>
                <a:ea typeface="宋体" panose="02010600030101010101" pitchFamily="2" charset="-122"/>
              </a:rPr>
              <a:t>自带的</a:t>
            </a:r>
            <a:r>
              <a:rPr lang="en-US" altLang="zh-CN" dirty="0">
                <a:solidFill>
                  <a:prstClr val="black"/>
                </a:solidFill>
                <a:latin typeface="Calibri"/>
                <a:ea typeface="宋体" panose="02010600030101010101" pitchFamily="2" charset="-122"/>
              </a:rPr>
              <a:t>navmesh</a:t>
            </a:r>
            <a:r>
              <a:rPr lang="zh-CN" altLang="en-US" dirty="0">
                <a:solidFill>
                  <a:prstClr val="black"/>
                </a:solidFill>
                <a:latin typeface="Calibri"/>
                <a:ea typeface="宋体" panose="02010600030101010101" pitchFamily="2" charset="-122"/>
              </a:rPr>
              <a:t>系统，只有先把场景烘焙好，给敌人设置目标后他就会自动寻路走到目标位置。</a:t>
            </a:r>
            <a:r>
              <a:rPr lang="en-US" altLang="zh-CN" dirty="0">
                <a:solidFill>
                  <a:prstClr val="black"/>
                </a:solidFill>
                <a:latin typeface="Calibri"/>
                <a:ea typeface="宋体" panose="02010600030101010101" pitchFamily="2" charset="-122"/>
              </a:rPr>
              <a:t>navmash</a:t>
            </a:r>
            <a:r>
              <a:rPr lang="zh-CN" altLang="en-US" dirty="0">
                <a:solidFill>
                  <a:prstClr val="black"/>
                </a:solidFill>
                <a:latin typeface="Calibri"/>
                <a:ea typeface="宋体" panose="02010600030101010101" pitchFamily="2" charset="-122"/>
              </a:rPr>
              <a:t>系统烘焙的结果见右图，右上图蓝色区域是敌人的可行走区域；右下是一个更精细的网格，在右下的网格中楼梯真正是楼梯而不是近似成斜面。</a:t>
            </a:r>
            <a:endParaRPr lang="en-US" altLang="zh-CN" dirty="0">
              <a:solidFill>
                <a:prstClr val="black"/>
              </a:solidFill>
              <a:latin typeface="Calibri"/>
              <a:ea typeface="宋体" panose="02010600030101010101" pitchFamily="2" charset="-122"/>
            </a:endParaRPr>
          </a:p>
          <a:p>
            <a:r>
              <a:rPr lang="en-US" altLang="zh-CN" dirty="0">
                <a:solidFill>
                  <a:prstClr val="black"/>
                </a:solidFill>
                <a:latin typeface="Calibri"/>
                <a:ea typeface="宋体" panose="02010600030101010101" pitchFamily="2" charset="-122"/>
              </a:rPr>
              <a:t>        </a:t>
            </a:r>
            <a:r>
              <a:rPr lang="zh-CN" altLang="en-US" dirty="0">
                <a:solidFill>
                  <a:prstClr val="black"/>
                </a:solidFill>
                <a:latin typeface="Calibri"/>
                <a:ea typeface="宋体" panose="02010600030101010101" pitchFamily="2" charset="-122"/>
              </a:rPr>
              <a:t>关于敌人的运动动画，起初想用</a:t>
            </a:r>
            <a:r>
              <a:rPr lang="en-US" altLang="zh-CN" dirty="0">
                <a:solidFill>
                  <a:prstClr val="black"/>
                </a:solidFill>
                <a:latin typeface="Calibri"/>
                <a:ea typeface="宋体" panose="02010600030101010101" pitchFamily="2" charset="-122"/>
              </a:rPr>
              <a:t>unity</a:t>
            </a:r>
            <a:r>
              <a:rPr lang="zh-CN" altLang="en-US" dirty="0">
                <a:solidFill>
                  <a:prstClr val="black"/>
                </a:solidFill>
                <a:latin typeface="Calibri"/>
                <a:ea typeface="宋体" panose="02010600030101010101" pitchFamily="2" charset="-122"/>
              </a:rPr>
              <a:t>中动画机的</a:t>
            </a:r>
            <a:r>
              <a:rPr lang="en-US" altLang="zh-CN" dirty="0">
                <a:solidFill>
                  <a:prstClr val="black"/>
                </a:solidFill>
                <a:latin typeface="Calibri"/>
                <a:ea typeface="宋体" panose="02010600030101010101" pitchFamily="2" charset="-122"/>
              </a:rPr>
              <a:t>Blend Tree</a:t>
            </a:r>
            <a:r>
              <a:rPr lang="zh-CN" altLang="en-US" dirty="0">
                <a:solidFill>
                  <a:prstClr val="black"/>
                </a:solidFill>
                <a:latin typeface="Calibri"/>
                <a:ea typeface="宋体" panose="02010600030101010101" pitchFamily="2" charset="-122"/>
              </a:rPr>
              <a:t>功能，实现不同移动方向及速度有不同的动画，</a:t>
            </a:r>
            <a:r>
              <a:rPr lang="en-US" altLang="zh-CN" dirty="0">
                <a:solidFill>
                  <a:prstClr val="black"/>
                </a:solidFill>
                <a:latin typeface="Calibri"/>
                <a:ea typeface="宋体" panose="02010600030101010101" pitchFamily="2" charset="-122"/>
              </a:rPr>
              <a:t>Blend Tree</a:t>
            </a:r>
            <a:r>
              <a:rPr lang="zh-CN" altLang="en-US" dirty="0">
                <a:solidFill>
                  <a:prstClr val="black"/>
                </a:solidFill>
                <a:latin typeface="Calibri"/>
                <a:ea typeface="宋体" panose="02010600030101010101" pitchFamily="2" charset="-122"/>
              </a:rPr>
              <a:t>的效果见下一页的视频，但实际使用时方向急转时的动画会很怪异，最后还是对所有移动方向用了同一个动画。</a:t>
            </a:r>
            <a:endParaRPr lang="en-US" altLang="zh-CN" dirty="0">
              <a:solidFill>
                <a:prstClr val="black"/>
              </a:solidFill>
              <a:latin typeface="Calibri"/>
              <a:ea typeface="宋体" panose="02010600030101010101" pitchFamily="2" charset="-122"/>
            </a:endParaRPr>
          </a:p>
        </p:txBody>
      </p:sp>
      <p:pic>
        <p:nvPicPr>
          <p:cNvPr id="4" name="图片 3">
            <a:extLst>
              <a:ext uri="{FF2B5EF4-FFF2-40B4-BE49-F238E27FC236}">
                <a16:creationId xmlns:a16="http://schemas.microsoft.com/office/drawing/2014/main" id="{D213A44C-475C-9F68-1111-F071234A6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419" y="47590"/>
            <a:ext cx="5297530" cy="3293363"/>
          </a:xfrm>
          <a:prstGeom prst="rect">
            <a:avLst/>
          </a:prstGeom>
        </p:spPr>
      </p:pic>
      <p:pic>
        <p:nvPicPr>
          <p:cNvPr id="8" name="图片 7">
            <a:extLst>
              <a:ext uri="{FF2B5EF4-FFF2-40B4-BE49-F238E27FC236}">
                <a16:creationId xmlns:a16="http://schemas.microsoft.com/office/drawing/2014/main" id="{E19C30E7-4D40-3149-3686-A8E6261C0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419" y="3517047"/>
            <a:ext cx="5297530" cy="3241690"/>
          </a:xfrm>
          <a:prstGeom prst="rect">
            <a:avLst/>
          </a:prstGeom>
        </p:spPr>
      </p:pic>
    </p:spTree>
    <p:extLst>
      <p:ext uri="{BB962C8B-B14F-4D97-AF65-F5344CB8AC3E}">
        <p14:creationId xmlns:p14="http://schemas.microsoft.com/office/powerpoint/2010/main" val="704138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y project(2) - GameScene - Windows, Mac, Linux - Unity 2021.3.2f1c1 Personal _DX11_ 2022-06-24 18-15-53">
            <a:hlinkClick r:id="" action="ppaction://media"/>
            <a:extLst>
              <a:ext uri="{FF2B5EF4-FFF2-40B4-BE49-F238E27FC236}">
                <a16:creationId xmlns:a16="http://schemas.microsoft.com/office/drawing/2014/main" id="{C96DD032-C793-CD76-38D1-153DCAADABA9}"/>
              </a:ext>
            </a:extLst>
          </p:cNvPr>
          <p:cNvPicPr>
            <a:picLocks noChangeAspect="1"/>
          </p:cNvPicPr>
          <p:nvPr>
            <a:videoFile r:link="rId1"/>
            <p:extLst>
              <p:ext uri="{DAA4B4D4-6D71-4841-9C94-3DE7FCFB9230}">
                <p14:media xmlns:p14="http://schemas.microsoft.com/office/powerpoint/2010/main" r:embed="rId2">
                  <p14:trim st="28010" end="3783.0999"/>
                </p14:media>
              </p:ext>
            </p:extLst>
          </p:nvPr>
        </p:nvPicPr>
        <p:blipFill>
          <a:blip r:embed="rId4"/>
          <a:stretch>
            <a:fillRect/>
          </a:stretch>
        </p:blipFill>
        <p:spPr>
          <a:xfrm>
            <a:off x="0" y="-23750"/>
            <a:ext cx="12192000" cy="6858000"/>
          </a:xfrm>
          <a:prstGeom prst="rect">
            <a:avLst/>
          </a:prstGeom>
        </p:spPr>
      </p:pic>
    </p:spTree>
    <p:extLst>
      <p:ext uri="{BB962C8B-B14F-4D97-AF65-F5344CB8AC3E}">
        <p14:creationId xmlns:p14="http://schemas.microsoft.com/office/powerpoint/2010/main" val="412915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D0D4D084-A28B-66C2-1E53-7AF1BC415B28}"/>
              </a:ext>
            </a:extLst>
          </p:cNvPr>
          <p:cNvSpPr>
            <a:spLocks noGrp="1"/>
          </p:cNvSpPr>
          <p:nvPr>
            <p:ph type="title"/>
          </p:nvPr>
        </p:nvSpPr>
        <p:spPr>
          <a:xfrm>
            <a:off x="363738" y="181735"/>
            <a:ext cx="4042792" cy="1143000"/>
          </a:xfrm>
        </p:spPr>
        <p:txBody>
          <a:bodyPr>
            <a:normAutofit/>
          </a:bodyPr>
          <a:lstStyle/>
          <a:p>
            <a:r>
              <a:rPr lang="zh-CN" altLang="en-US" sz="3600" b="1" dirty="0"/>
              <a:t>敌人的射击</a:t>
            </a:r>
          </a:p>
        </p:txBody>
      </p:sp>
      <p:sp>
        <p:nvSpPr>
          <p:cNvPr id="9" name="TextBox 3">
            <a:extLst>
              <a:ext uri="{FF2B5EF4-FFF2-40B4-BE49-F238E27FC236}">
                <a16:creationId xmlns:a16="http://schemas.microsoft.com/office/drawing/2014/main" id="{B65CDA9A-D5CB-A0A3-543D-4B3FB2B2603F}"/>
              </a:ext>
            </a:extLst>
          </p:cNvPr>
          <p:cNvSpPr txBox="1"/>
          <p:nvPr/>
        </p:nvSpPr>
        <p:spPr>
          <a:xfrm>
            <a:off x="1100818" y="1440145"/>
            <a:ext cx="4376704" cy="2585323"/>
          </a:xfrm>
          <a:prstGeom prst="rect">
            <a:avLst/>
          </a:prstGeom>
          <a:noFill/>
        </p:spPr>
        <p:txBody>
          <a:bodyPr wrap="square" rtlCol="0">
            <a:spAutoFit/>
          </a:bodyPr>
          <a:lstStyle/>
          <a:p>
            <a:r>
              <a:rPr lang="zh-CN" altLang="en-US" dirty="0">
                <a:solidFill>
                  <a:prstClr val="black"/>
                </a:solidFill>
                <a:latin typeface="Calibri"/>
                <a:ea typeface="宋体" panose="02010600030101010101" pitchFamily="2" charset="-122"/>
              </a:rPr>
              <a:t>        敌人的射击逻辑是当和玩家的距离小于最大射击距离且和玩家之间没有障碍物时可以射击。</a:t>
            </a:r>
            <a:endParaRPr lang="en-US" altLang="zh-CN" dirty="0">
              <a:solidFill>
                <a:prstClr val="black"/>
              </a:solidFill>
              <a:latin typeface="Calibri"/>
              <a:ea typeface="宋体" panose="02010600030101010101" pitchFamily="2" charset="-122"/>
            </a:endParaRPr>
          </a:p>
          <a:p>
            <a:r>
              <a:rPr lang="zh-CN" altLang="en-US" dirty="0">
                <a:solidFill>
                  <a:prstClr val="black"/>
                </a:solidFill>
                <a:latin typeface="Calibri"/>
                <a:ea typeface="宋体" panose="02010600030101010101" pitchFamily="2" charset="-122"/>
              </a:rPr>
              <a:t>       枪口上绑定了一个粒子系统和一个光源，分别用于播放射击动画以及在播放动画的同时发光。敌人身上还带有两个声源，分别用于播放射击音效和脚步声，声音都有</a:t>
            </a:r>
            <a:r>
              <a:rPr lang="en-US" altLang="zh-CN" dirty="0">
                <a:solidFill>
                  <a:prstClr val="black"/>
                </a:solidFill>
                <a:latin typeface="Calibri"/>
                <a:ea typeface="宋体" panose="02010600030101010101" pitchFamily="2" charset="-122"/>
              </a:rPr>
              <a:t>3D</a:t>
            </a:r>
            <a:r>
              <a:rPr lang="zh-CN" altLang="en-US" dirty="0">
                <a:solidFill>
                  <a:prstClr val="black"/>
                </a:solidFill>
                <a:latin typeface="Calibri"/>
                <a:ea typeface="宋体" panose="02010600030101010101" pitchFamily="2" charset="-122"/>
              </a:rPr>
              <a:t>效果，可以根据脚步声来判断敌人的方向和距离。</a:t>
            </a:r>
            <a:endParaRPr lang="en-US" altLang="zh-CN" dirty="0">
              <a:solidFill>
                <a:prstClr val="black"/>
              </a:solidFill>
              <a:latin typeface="Calibri"/>
              <a:ea typeface="宋体" panose="02010600030101010101" pitchFamily="2" charset="-122"/>
            </a:endParaRPr>
          </a:p>
        </p:txBody>
      </p:sp>
      <p:pic>
        <p:nvPicPr>
          <p:cNvPr id="11" name="图片 10">
            <a:extLst>
              <a:ext uri="{FF2B5EF4-FFF2-40B4-BE49-F238E27FC236}">
                <a16:creationId xmlns:a16="http://schemas.microsoft.com/office/drawing/2014/main" id="{1A15BE0D-BC50-5B30-B101-9CA770678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112" y="1091042"/>
            <a:ext cx="5959356" cy="4237087"/>
          </a:xfrm>
          <a:prstGeom prst="rect">
            <a:avLst/>
          </a:prstGeom>
        </p:spPr>
      </p:pic>
      <p:sp>
        <p:nvSpPr>
          <p:cNvPr id="16" name="箭头: 右 15">
            <a:extLst>
              <a:ext uri="{FF2B5EF4-FFF2-40B4-BE49-F238E27FC236}">
                <a16:creationId xmlns:a16="http://schemas.microsoft.com/office/drawing/2014/main" id="{5EDA2CBC-5AE0-3E6C-39B5-40CBB2107A01}"/>
              </a:ext>
            </a:extLst>
          </p:cNvPr>
          <p:cNvSpPr/>
          <p:nvPr/>
        </p:nvSpPr>
        <p:spPr>
          <a:xfrm rot="19309178">
            <a:off x="6129276" y="4611192"/>
            <a:ext cx="2757763" cy="16195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89A257B-E8A8-B6D8-E1EF-8A9E7D1F0675}"/>
              </a:ext>
            </a:extLst>
          </p:cNvPr>
          <p:cNvSpPr txBox="1"/>
          <p:nvPr/>
        </p:nvSpPr>
        <p:spPr>
          <a:xfrm>
            <a:off x="5992426" y="5504155"/>
            <a:ext cx="1553593" cy="461665"/>
          </a:xfrm>
          <a:prstGeom prst="rect">
            <a:avLst/>
          </a:prstGeom>
          <a:noFill/>
        </p:spPr>
        <p:txBody>
          <a:bodyPr wrap="square" rtlCol="0">
            <a:spAutoFit/>
          </a:bodyPr>
          <a:lstStyle/>
          <a:p>
            <a:r>
              <a:rPr lang="zh-CN" altLang="en-US" sz="2400" b="1" dirty="0"/>
              <a:t>声源</a:t>
            </a:r>
          </a:p>
        </p:txBody>
      </p:sp>
      <p:sp>
        <p:nvSpPr>
          <p:cNvPr id="18" name="箭头: 右 17">
            <a:extLst>
              <a:ext uri="{FF2B5EF4-FFF2-40B4-BE49-F238E27FC236}">
                <a16:creationId xmlns:a16="http://schemas.microsoft.com/office/drawing/2014/main" id="{9C28C887-96AE-6DD6-F5FA-15C2B13A88F9}"/>
              </a:ext>
            </a:extLst>
          </p:cNvPr>
          <p:cNvSpPr/>
          <p:nvPr/>
        </p:nvSpPr>
        <p:spPr>
          <a:xfrm rot="15288170">
            <a:off x="9514165" y="4506656"/>
            <a:ext cx="2067177" cy="267001"/>
          </a:xfrm>
          <a:prstGeom prst="rightArrow">
            <a:avLst>
              <a:gd name="adj1" fmla="val 37097"/>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D43497D-65BB-5E62-1B73-03DEB5B08941}"/>
              </a:ext>
            </a:extLst>
          </p:cNvPr>
          <p:cNvSpPr txBox="1"/>
          <p:nvPr/>
        </p:nvSpPr>
        <p:spPr>
          <a:xfrm>
            <a:off x="10336306" y="5672596"/>
            <a:ext cx="1367162" cy="400110"/>
          </a:xfrm>
          <a:prstGeom prst="rect">
            <a:avLst/>
          </a:prstGeom>
          <a:noFill/>
        </p:spPr>
        <p:txBody>
          <a:bodyPr wrap="square" rtlCol="0">
            <a:spAutoFit/>
          </a:bodyPr>
          <a:lstStyle/>
          <a:p>
            <a:r>
              <a:rPr lang="zh-CN" altLang="en-US" sz="2000" b="1" dirty="0"/>
              <a:t>光源</a:t>
            </a:r>
          </a:p>
        </p:txBody>
      </p:sp>
      <p:sp>
        <p:nvSpPr>
          <p:cNvPr id="22" name="任意多边形: 形状 21">
            <a:extLst>
              <a:ext uri="{FF2B5EF4-FFF2-40B4-BE49-F238E27FC236}">
                <a16:creationId xmlns:a16="http://schemas.microsoft.com/office/drawing/2014/main" id="{B2CC56BB-7EB6-35F8-FB55-7EA87E70BA9A}"/>
              </a:ext>
            </a:extLst>
          </p:cNvPr>
          <p:cNvSpPr/>
          <p:nvPr/>
        </p:nvSpPr>
        <p:spPr>
          <a:xfrm>
            <a:off x="9399784" y="3000577"/>
            <a:ext cx="812824" cy="799066"/>
          </a:xfrm>
          <a:custGeom>
            <a:avLst/>
            <a:gdLst>
              <a:gd name="connsiteX0" fmla="*/ 809536 w 812824"/>
              <a:gd name="connsiteY0" fmla="*/ 115485 h 799066"/>
              <a:gd name="connsiteX1" fmla="*/ 765148 w 812824"/>
              <a:gd name="connsiteY1" fmla="*/ 88852 h 799066"/>
              <a:gd name="connsiteX2" fmla="*/ 738515 w 812824"/>
              <a:gd name="connsiteY2" fmla="*/ 71097 h 799066"/>
              <a:gd name="connsiteX3" fmla="*/ 711882 w 812824"/>
              <a:gd name="connsiteY3" fmla="*/ 62219 h 799066"/>
              <a:gd name="connsiteX4" fmla="*/ 658616 w 812824"/>
              <a:gd name="connsiteY4" fmla="*/ 35586 h 799066"/>
              <a:gd name="connsiteX5" fmla="*/ 525451 w 812824"/>
              <a:gd name="connsiteY5" fmla="*/ 17831 h 799066"/>
              <a:gd name="connsiteX6" fmla="*/ 205855 w 812824"/>
              <a:gd name="connsiteY6" fmla="*/ 17831 h 799066"/>
              <a:gd name="connsiteX7" fmla="*/ 143711 w 812824"/>
              <a:gd name="connsiteY7" fmla="*/ 35586 h 799066"/>
              <a:gd name="connsiteX8" fmla="*/ 90445 w 812824"/>
              <a:gd name="connsiteY8" fmla="*/ 44464 h 799066"/>
              <a:gd name="connsiteX9" fmla="*/ 46057 w 812824"/>
              <a:gd name="connsiteY9" fmla="*/ 88852 h 799066"/>
              <a:gd name="connsiteX10" fmla="*/ 10546 w 812824"/>
              <a:gd name="connsiteY10" fmla="*/ 213140 h 799066"/>
              <a:gd name="connsiteX11" fmla="*/ 19424 w 812824"/>
              <a:gd name="connsiteY11" fmla="*/ 435081 h 799066"/>
              <a:gd name="connsiteX12" fmla="*/ 143711 w 812824"/>
              <a:gd name="connsiteY12" fmla="*/ 603757 h 799066"/>
              <a:gd name="connsiteX13" fmla="*/ 241366 w 812824"/>
              <a:gd name="connsiteY13" fmla="*/ 710289 h 799066"/>
              <a:gd name="connsiteX14" fmla="*/ 321265 w 812824"/>
              <a:gd name="connsiteY14" fmla="*/ 745800 h 799066"/>
              <a:gd name="connsiteX15" fmla="*/ 410041 w 812824"/>
              <a:gd name="connsiteY15" fmla="*/ 799066 h 799066"/>
              <a:gd name="connsiteX16" fmla="*/ 525451 w 812824"/>
              <a:gd name="connsiteY16" fmla="*/ 790188 h 799066"/>
              <a:gd name="connsiteX17" fmla="*/ 596472 w 812824"/>
              <a:gd name="connsiteY17" fmla="*/ 683656 h 799066"/>
              <a:gd name="connsiteX18" fmla="*/ 658616 w 812824"/>
              <a:gd name="connsiteY18" fmla="*/ 577124 h 799066"/>
              <a:gd name="connsiteX19" fmla="*/ 729637 w 812824"/>
              <a:gd name="connsiteY19" fmla="*/ 452837 h 799066"/>
              <a:gd name="connsiteX20" fmla="*/ 774026 w 812824"/>
              <a:gd name="connsiteY20" fmla="*/ 328549 h 799066"/>
              <a:gd name="connsiteX21" fmla="*/ 800659 w 812824"/>
              <a:gd name="connsiteY21" fmla="*/ 222017 h 799066"/>
              <a:gd name="connsiteX22" fmla="*/ 809536 w 812824"/>
              <a:gd name="connsiteY22" fmla="*/ 124363 h 799066"/>
              <a:gd name="connsiteX23" fmla="*/ 809536 w 812824"/>
              <a:gd name="connsiteY23" fmla="*/ 115485 h 79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2824" h="799066">
                <a:moveTo>
                  <a:pt x="809536" y="115485"/>
                </a:moveTo>
                <a:cubicBezTo>
                  <a:pt x="802138" y="109567"/>
                  <a:pt x="779780" y="97997"/>
                  <a:pt x="765148" y="88852"/>
                </a:cubicBezTo>
                <a:cubicBezTo>
                  <a:pt x="756100" y="83197"/>
                  <a:pt x="748058" y="75869"/>
                  <a:pt x="738515" y="71097"/>
                </a:cubicBezTo>
                <a:cubicBezTo>
                  <a:pt x="730145" y="66912"/>
                  <a:pt x="720433" y="66020"/>
                  <a:pt x="711882" y="62219"/>
                </a:cubicBezTo>
                <a:cubicBezTo>
                  <a:pt x="693742" y="54157"/>
                  <a:pt x="677448" y="41864"/>
                  <a:pt x="658616" y="35586"/>
                </a:cubicBezTo>
                <a:cubicBezTo>
                  <a:pt x="638687" y="28943"/>
                  <a:pt x="534262" y="18810"/>
                  <a:pt x="525451" y="17831"/>
                </a:cubicBezTo>
                <a:cubicBezTo>
                  <a:pt x="401063" y="-13267"/>
                  <a:pt x="478570" y="2680"/>
                  <a:pt x="205855" y="17831"/>
                </a:cubicBezTo>
                <a:cubicBezTo>
                  <a:pt x="180067" y="19264"/>
                  <a:pt x="167499" y="30300"/>
                  <a:pt x="143711" y="35586"/>
                </a:cubicBezTo>
                <a:cubicBezTo>
                  <a:pt x="126139" y="39491"/>
                  <a:pt x="108200" y="41505"/>
                  <a:pt x="90445" y="44464"/>
                </a:cubicBezTo>
                <a:cubicBezTo>
                  <a:pt x="69502" y="58426"/>
                  <a:pt x="55162" y="63053"/>
                  <a:pt x="46057" y="88852"/>
                </a:cubicBezTo>
                <a:cubicBezTo>
                  <a:pt x="31717" y="129483"/>
                  <a:pt x="10546" y="213140"/>
                  <a:pt x="10546" y="213140"/>
                </a:cubicBezTo>
                <a:cubicBezTo>
                  <a:pt x="-826" y="304115"/>
                  <a:pt x="-9164" y="324815"/>
                  <a:pt x="19424" y="435081"/>
                </a:cubicBezTo>
                <a:cubicBezTo>
                  <a:pt x="44011" y="529917"/>
                  <a:pt x="82134" y="531917"/>
                  <a:pt x="143711" y="603757"/>
                </a:cubicBezTo>
                <a:cubicBezTo>
                  <a:pt x="175015" y="640278"/>
                  <a:pt x="204974" y="678446"/>
                  <a:pt x="241366" y="710289"/>
                </a:cubicBezTo>
                <a:cubicBezTo>
                  <a:pt x="270131" y="735458"/>
                  <a:pt x="281453" y="729875"/>
                  <a:pt x="321265" y="745800"/>
                </a:cubicBezTo>
                <a:cubicBezTo>
                  <a:pt x="355389" y="759450"/>
                  <a:pt x="378775" y="778222"/>
                  <a:pt x="410041" y="799066"/>
                </a:cubicBezTo>
                <a:cubicBezTo>
                  <a:pt x="448511" y="796107"/>
                  <a:pt x="487893" y="799025"/>
                  <a:pt x="525451" y="790188"/>
                </a:cubicBezTo>
                <a:cubicBezTo>
                  <a:pt x="570482" y="779592"/>
                  <a:pt x="582127" y="711042"/>
                  <a:pt x="596472" y="683656"/>
                </a:cubicBezTo>
                <a:cubicBezTo>
                  <a:pt x="615548" y="647239"/>
                  <a:pt x="641919" y="614692"/>
                  <a:pt x="658616" y="577124"/>
                </a:cubicBezTo>
                <a:cubicBezTo>
                  <a:pt x="701823" y="479910"/>
                  <a:pt x="675920" y="519984"/>
                  <a:pt x="729637" y="452837"/>
                </a:cubicBezTo>
                <a:cubicBezTo>
                  <a:pt x="740473" y="423940"/>
                  <a:pt x="764832" y="361647"/>
                  <a:pt x="774026" y="328549"/>
                </a:cubicBezTo>
                <a:cubicBezTo>
                  <a:pt x="783823" y="293281"/>
                  <a:pt x="800659" y="222017"/>
                  <a:pt x="800659" y="222017"/>
                </a:cubicBezTo>
                <a:cubicBezTo>
                  <a:pt x="803618" y="189466"/>
                  <a:pt x="809536" y="157049"/>
                  <a:pt x="809536" y="124363"/>
                </a:cubicBezTo>
                <a:cubicBezTo>
                  <a:pt x="809536" y="106363"/>
                  <a:pt x="816934" y="121403"/>
                  <a:pt x="809536" y="115485"/>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B75CF762-8513-0AF2-919B-73C30DD6BD67}"/>
              </a:ext>
            </a:extLst>
          </p:cNvPr>
          <p:cNvSpPr/>
          <p:nvPr/>
        </p:nvSpPr>
        <p:spPr>
          <a:xfrm>
            <a:off x="9827904" y="692458"/>
            <a:ext cx="320071" cy="2317072"/>
          </a:xfrm>
          <a:custGeom>
            <a:avLst/>
            <a:gdLst>
              <a:gd name="connsiteX0" fmla="*/ 35187 w 320071"/>
              <a:gd name="connsiteY0" fmla="*/ 2317072 h 2317072"/>
              <a:gd name="connsiteX1" fmla="*/ 44065 w 320071"/>
              <a:gd name="connsiteY1" fmla="*/ 1491449 h 2317072"/>
              <a:gd name="connsiteX2" fmla="*/ 88453 w 320071"/>
              <a:gd name="connsiteY2" fmla="*/ 1358284 h 2317072"/>
              <a:gd name="connsiteX3" fmla="*/ 106209 w 320071"/>
              <a:gd name="connsiteY3" fmla="*/ 1260629 h 2317072"/>
              <a:gd name="connsiteX4" fmla="*/ 150597 w 320071"/>
              <a:gd name="connsiteY4" fmla="*/ 1074198 h 2317072"/>
              <a:gd name="connsiteX5" fmla="*/ 168352 w 320071"/>
              <a:gd name="connsiteY5" fmla="*/ 932156 h 2317072"/>
              <a:gd name="connsiteX6" fmla="*/ 194985 w 320071"/>
              <a:gd name="connsiteY6" fmla="*/ 816746 h 2317072"/>
              <a:gd name="connsiteX7" fmla="*/ 239374 w 320071"/>
              <a:gd name="connsiteY7" fmla="*/ 585926 h 2317072"/>
              <a:gd name="connsiteX8" fmla="*/ 301517 w 320071"/>
              <a:gd name="connsiteY8" fmla="*/ 372862 h 2317072"/>
              <a:gd name="connsiteX9" fmla="*/ 310395 w 320071"/>
              <a:gd name="connsiteY9" fmla="*/ 248575 h 2317072"/>
              <a:gd name="connsiteX10" fmla="*/ 319273 w 320071"/>
              <a:gd name="connsiteY10" fmla="*/ 150921 h 2317072"/>
              <a:gd name="connsiteX11" fmla="*/ 319273 w 320071"/>
              <a:gd name="connsiteY11" fmla="*/ 0 h 231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71" h="2317072">
                <a:moveTo>
                  <a:pt x="35187" y="2317072"/>
                </a:moveTo>
                <a:cubicBezTo>
                  <a:pt x="-23213" y="2025050"/>
                  <a:pt x="-917" y="2153338"/>
                  <a:pt x="44065" y="1491449"/>
                </a:cubicBezTo>
                <a:cubicBezTo>
                  <a:pt x="47238" y="1444767"/>
                  <a:pt x="76289" y="1403465"/>
                  <a:pt x="88453" y="1358284"/>
                </a:cubicBezTo>
                <a:cubicBezTo>
                  <a:pt x="97054" y="1326336"/>
                  <a:pt x="99139" y="1292950"/>
                  <a:pt x="106209" y="1260629"/>
                </a:cubicBezTo>
                <a:cubicBezTo>
                  <a:pt x="119860" y="1198224"/>
                  <a:pt x="138722" y="1136965"/>
                  <a:pt x="150597" y="1074198"/>
                </a:cubicBezTo>
                <a:cubicBezTo>
                  <a:pt x="159467" y="1027314"/>
                  <a:pt x="160245" y="979178"/>
                  <a:pt x="168352" y="932156"/>
                </a:cubicBezTo>
                <a:cubicBezTo>
                  <a:pt x="175060" y="893249"/>
                  <a:pt x="187051" y="855422"/>
                  <a:pt x="194985" y="816746"/>
                </a:cubicBezTo>
                <a:cubicBezTo>
                  <a:pt x="210729" y="739994"/>
                  <a:pt x="214598" y="660255"/>
                  <a:pt x="239374" y="585926"/>
                </a:cubicBezTo>
                <a:cubicBezTo>
                  <a:pt x="280534" y="462445"/>
                  <a:pt x="258774" y="533153"/>
                  <a:pt x="301517" y="372862"/>
                </a:cubicBezTo>
                <a:cubicBezTo>
                  <a:pt x="304476" y="331433"/>
                  <a:pt x="307083" y="289977"/>
                  <a:pt x="310395" y="248575"/>
                </a:cubicBezTo>
                <a:cubicBezTo>
                  <a:pt x="313002" y="215994"/>
                  <a:pt x="318106" y="183586"/>
                  <a:pt x="319273" y="150921"/>
                </a:cubicBezTo>
                <a:cubicBezTo>
                  <a:pt x="321069" y="100646"/>
                  <a:pt x="319273" y="50307"/>
                  <a:pt x="31927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DF2016C-41B2-7F5B-CF3A-DF28108C5EC7}"/>
              </a:ext>
            </a:extLst>
          </p:cNvPr>
          <p:cNvSpPr txBox="1"/>
          <p:nvPr/>
        </p:nvSpPr>
        <p:spPr>
          <a:xfrm>
            <a:off x="9625214" y="322171"/>
            <a:ext cx="1422184" cy="461665"/>
          </a:xfrm>
          <a:prstGeom prst="rect">
            <a:avLst/>
          </a:prstGeom>
          <a:noFill/>
        </p:spPr>
        <p:txBody>
          <a:bodyPr wrap="none" rtlCol="0">
            <a:spAutoFit/>
          </a:bodyPr>
          <a:lstStyle/>
          <a:p>
            <a:r>
              <a:rPr lang="zh-CN" altLang="en-US" sz="2400" b="1" dirty="0"/>
              <a:t>粒子系统</a:t>
            </a:r>
          </a:p>
        </p:txBody>
      </p:sp>
    </p:spTree>
    <p:extLst>
      <p:ext uri="{BB962C8B-B14F-4D97-AF65-F5344CB8AC3E}">
        <p14:creationId xmlns:p14="http://schemas.microsoft.com/office/powerpoint/2010/main" val="481622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08E57-65E2-B813-E464-6888B5579BCA}"/>
              </a:ext>
            </a:extLst>
          </p:cNvPr>
          <p:cNvSpPr txBox="1"/>
          <p:nvPr/>
        </p:nvSpPr>
        <p:spPr>
          <a:xfrm>
            <a:off x="958775" y="756564"/>
            <a:ext cx="4376704" cy="4247317"/>
          </a:xfrm>
          <a:prstGeom prst="rect">
            <a:avLst/>
          </a:prstGeom>
          <a:noFill/>
        </p:spPr>
        <p:txBody>
          <a:bodyPr wrap="square" rtlCol="0">
            <a:spAutoFit/>
          </a:bodyPr>
          <a:lstStyle/>
          <a:p>
            <a:r>
              <a:rPr lang="zh-CN" altLang="en-US" dirty="0">
                <a:solidFill>
                  <a:prstClr val="black"/>
                </a:solidFill>
                <a:latin typeface="Calibri"/>
                <a:ea typeface="宋体" panose="02010600030101010101" pitchFamily="2" charset="-122"/>
              </a:rPr>
              <a:t>        最后在游戏场景中创建一个空物体，在上面挂载</a:t>
            </a:r>
            <a:r>
              <a:rPr lang="en-US" altLang="zh-CN" dirty="0">
                <a:solidFill>
                  <a:prstClr val="black"/>
                </a:solidFill>
                <a:latin typeface="Calibri"/>
                <a:ea typeface="宋体" panose="02010600030101010101" pitchFamily="2" charset="-122"/>
              </a:rPr>
              <a:t>GameGontroller</a:t>
            </a:r>
            <a:r>
              <a:rPr lang="zh-CN" altLang="en-US" dirty="0">
                <a:solidFill>
                  <a:prstClr val="black"/>
                </a:solidFill>
                <a:latin typeface="Calibri"/>
                <a:ea typeface="宋体" panose="02010600030101010101" pitchFamily="2" charset="-122"/>
              </a:rPr>
              <a:t>脚本来控制游戏进程，玩家和敌人的血量、击杀数都放在这个脚本中。</a:t>
            </a:r>
            <a:endParaRPr lang="en-US" altLang="zh-CN" dirty="0">
              <a:solidFill>
                <a:prstClr val="black"/>
              </a:solidFill>
              <a:latin typeface="Calibri"/>
              <a:ea typeface="宋体" panose="02010600030101010101" pitchFamily="2" charset="-122"/>
            </a:endParaRPr>
          </a:p>
          <a:p>
            <a:r>
              <a:rPr lang="en-US" altLang="zh-CN" dirty="0">
                <a:solidFill>
                  <a:prstClr val="black"/>
                </a:solidFill>
                <a:latin typeface="Calibri"/>
                <a:ea typeface="宋体" panose="02010600030101010101" pitchFamily="2" charset="-122"/>
              </a:rPr>
              <a:t>         </a:t>
            </a:r>
            <a:r>
              <a:rPr lang="zh-CN" altLang="en-US" dirty="0">
                <a:solidFill>
                  <a:prstClr val="black"/>
                </a:solidFill>
                <a:latin typeface="Calibri"/>
                <a:ea typeface="宋体" panose="02010600030101010101" pitchFamily="2" charset="-122"/>
              </a:rPr>
              <a:t>敌人和玩家死亡后都会在一个距离死亡位置</a:t>
            </a:r>
            <a:r>
              <a:rPr lang="en-US" altLang="zh-CN" dirty="0">
                <a:solidFill>
                  <a:prstClr val="black"/>
                </a:solidFill>
                <a:latin typeface="Calibri"/>
                <a:ea typeface="宋体" panose="02010600030101010101" pitchFamily="2" charset="-122"/>
              </a:rPr>
              <a:t>50m</a:t>
            </a:r>
            <a:r>
              <a:rPr lang="zh-CN" altLang="en-US" dirty="0">
                <a:solidFill>
                  <a:prstClr val="black"/>
                </a:solidFill>
                <a:latin typeface="Calibri"/>
                <a:ea typeface="宋体" panose="02010600030101010101" pitchFamily="2" charset="-122"/>
              </a:rPr>
              <a:t>的随机位置重生。这里重生没有用销毁物体再创建物体的方法，而只是改变敌人</a:t>
            </a:r>
            <a:r>
              <a:rPr lang="en-US" altLang="zh-CN" dirty="0">
                <a:solidFill>
                  <a:prstClr val="black"/>
                </a:solidFill>
                <a:latin typeface="Calibri"/>
                <a:ea typeface="宋体" panose="02010600030101010101" pitchFamily="2" charset="-122"/>
              </a:rPr>
              <a:t>/</a:t>
            </a:r>
            <a:r>
              <a:rPr lang="zh-CN" altLang="en-US" dirty="0">
                <a:solidFill>
                  <a:prstClr val="black"/>
                </a:solidFill>
                <a:latin typeface="Calibri"/>
                <a:ea typeface="宋体" panose="02010600030101010101" pitchFamily="2" charset="-122"/>
              </a:rPr>
              <a:t>玩家的位置并把血量、子弹数等变量都重置。</a:t>
            </a:r>
            <a:endParaRPr lang="en-US" altLang="zh-CN" dirty="0">
              <a:solidFill>
                <a:prstClr val="black"/>
              </a:solidFill>
              <a:latin typeface="Calibri"/>
              <a:ea typeface="宋体" panose="02010600030101010101" pitchFamily="2" charset="-122"/>
            </a:endParaRPr>
          </a:p>
          <a:p>
            <a:r>
              <a:rPr lang="en-US" altLang="zh-CN" dirty="0">
                <a:solidFill>
                  <a:prstClr val="black"/>
                </a:solidFill>
                <a:latin typeface="Calibri"/>
                <a:ea typeface="宋体" panose="02010600030101010101" pitchFamily="2" charset="-122"/>
              </a:rPr>
              <a:t>         </a:t>
            </a:r>
            <a:r>
              <a:rPr lang="zh-CN" altLang="en-US" dirty="0">
                <a:solidFill>
                  <a:prstClr val="black"/>
                </a:solidFill>
                <a:latin typeface="Calibri"/>
                <a:ea typeface="宋体" panose="02010600030101010101" pitchFamily="2" charset="-122"/>
              </a:rPr>
              <a:t>这么做的原因是，如果把敌人重新创建在一个随机位置，可能会落在一个</a:t>
            </a:r>
            <a:r>
              <a:rPr lang="en-US" altLang="zh-CN" dirty="0">
                <a:solidFill>
                  <a:prstClr val="black"/>
                </a:solidFill>
                <a:latin typeface="Calibri"/>
                <a:ea typeface="宋体" panose="02010600030101010101" pitchFamily="2" charset="-122"/>
              </a:rPr>
              <a:t>navmesh</a:t>
            </a:r>
            <a:r>
              <a:rPr lang="zh-CN" altLang="en-US" dirty="0">
                <a:solidFill>
                  <a:prstClr val="black"/>
                </a:solidFill>
                <a:latin typeface="Calibri"/>
                <a:ea typeface="宋体" panose="02010600030101010101" pitchFamily="2" charset="-122"/>
              </a:rPr>
              <a:t>中不可行走的位置，导致敌人卡在原地不动；而采用上述方法实现重生，因为对敌人的改变位置是用</a:t>
            </a:r>
            <a:r>
              <a:rPr lang="en-US" altLang="zh-CN" dirty="0">
                <a:solidFill>
                  <a:prstClr val="black"/>
                </a:solidFill>
                <a:latin typeface="Calibri"/>
                <a:ea typeface="宋体" panose="02010600030101010101" pitchFamily="2" charset="-122"/>
              </a:rPr>
              <a:t>NavmeshAgent</a:t>
            </a:r>
            <a:r>
              <a:rPr lang="zh-CN" altLang="en-US" dirty="0">
                <a:solidFill>
                  <a:prstClr val="black"/>
                </a:solidFill>
                <a:latin typeface="Calibri"/>
                <a:ea typeface="宋体" panose="02010600030101010101" pitchFamily="2" charset="-122"/>
              </a:rPr>
              <a:t>实现的，会自动修正到一个可行走的位置。</a:t>
            </a:r>
            <a:endParaRPr lang="en-US" altLang="zh-CN" dirty="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61102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C413D-2AB8-4A59-86E7-0AAAE5EA9F42}"/>
              </a:ext>
            </a:extLst>
          </p:cNvPr>
          <p:cNvSpPr>
            <a:spLocks noGrp="1"/>
          </p:cNvSpPr>
          <p:nvPr>
            <p:ph type="title"/>
          </p:nvPr>
        </p:nvSpPr>
        <p:spPr>
          <a:xfrm>
            <a:off x="838200" y="1880693"/>
            <a:ext cx="10515600" cy="1325563"/>
          </a:xfrm>
        </p:spPr>
        <p:txBody>
          <a:bodyPr>
            <a:normAutofit/>
          </a:bodyPr>
          <a:lstStyle/>
          <a:p>
            <a:pPr algn="ctr"/>
            <a:r>
              <a:rPr lang="en-US" altLang="zh-CN" sz="5400" dirty="0"/>
              <a:t>UI</a:t>
            </a:r>
            <a:r>
              <a:rPr lang="zh-CN" altLang="en-US" sz="5400" dirty="0"/>
              <a:t>部分</a:t>
            </a:r>
          </a:p>
        </p:txBody>
      </p:sp>
      <p:sp>
        <p:nvSpPr>
          <p:cNvPr id="4" name="文本框 3">
            <a:extLst>
              <a:ext uri="{FF2B5EF4-FFF2-40B4-BE49-F238E27FC236}">
                <a16:creationId xmlns:a16="http://schemas.microsoft.com/office/drawing/2014/main" id="{F4F8A696-92DB-4C43-BB99-73B9CC6809E6}"/>
              </a:ext>
            </a:extLst>
          </p:cNvPr>
          <p:cNvSpPr txBox="1"/>
          <p:nvPr/>
        </p:nvSpPr>
        <p:spPr>
          <a:xfrm>
            <a:off x="5080337" y="4032986"/>
            <a:ext cx="2031325" cy="461665"/>
          </a:xfrm>
          <a:prstGeom prst="rect">
            <a:avLst/>
          </a:prstGeom>
          <a:noFill/>
        </p:spPr>
        <p:txBody>
          <a:bodyPr wrap="none" rtlCol="0">
            <a:spAutoFit/>
          </a:bodyPr>
          <a:lstStyle/>
          <a:p>
            <a:r>
              <a:rPr lang="zh-CN" altLang="en-US" sz="2400" dirty="0"/>
              <a:t>负责人：陈柯</a:t>
            </a:r>
          </a:p>
        </p:txBody>
      </p:sp>
    </p:spTree>
    <p:extLst>
      <p:ext uri="{BB962C8B-B14F-4D97-AF65-F5344CB8AC3E}">
        <p14:creationId xmlns:p14="http://schemas.microsoft.com/office/powerpoint/2010/main" val="2693280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FB040-1EE6-493D-BB14-5D4866660965}"/>
              </a:ext>
            </a:extLst>
          </p:cNvPr>
          <p:cNvSpPr>
            <a:spLocks noGrp="1"/>
          </p:cNvSpPr>
          <p:nvPr>
            <p:ph type="title"/>
          </p:nvPr>
        </p:nvSpPr>
        <p:spPr/>
        <p:txBody>
          <a:bodyPr>
            <a:normAutofit/>
          </a:bodyPr>
          <a:lstStyle/>
          <a:p>
            <a:r>
              <a:rPr lang="zh-CN" altLang="en-US" sz="3200" dirty="0"/>
              <a:t>搭建了一个简单的</a:t>
            </a:r>
            <a:r>
              <a:rPr lang="en-US" altLang="zh-CN" sz="3200" dirty="0"/>
              <a:t>3</a:t>
            </a:r>
            <a:r>
              <a:rPr lang="zh-CN" altLang="en-US" sz="3200" dirty="0"/>
              <a:t>维场景作为游戏开始界面的背景。</a:t>
            </a:r>
          </a:p>
        </p:txBody>
      </p:sp>
      <p:pic>
        <p:nvPicPr>
          <p:cNvPr id="12" name="内容占位符 11">
            <a:extLst>
              <a:ext uri="{FF2B5EF4-FFF2-40B4-BE49-F238E27FC236}">
                <a16:creationId xmlns:a16="http://schemas.microsoft.com/office/drawing/2014/main" id="{0F02B305-A4D7-4923-B081-75AFB758EBF9}"/>
              </a:ext>
            </a:extLst>
          </p:cNvPr>
          <p:cNvPicPr>
            <a:picLocks noGrp="1" noChangeAspect="1"/>
          </p:cNvPicPr>
          <p:nvPr>
            <p:ph idx="1"/>
          </p:nvPr>
        </p:nvPicPr>
        <p:blipFill>
          <a:blip r:embed="rId2"/>
          <a:stretch>
            <a:fillRect/>
          </a:stretch>
        </p:blipFill>
        <p:spPr>
          <a:xfrm>
            <a:off x="964201" y="1825625"/>
            <a:ext cx="10263597" cy="4351338"/>
          </a:xfrm>
        </p:spPr>
      </p:pic>
    </p:spTree>
    <p:extLst>
      <p:ext uri="{BB962C8B-B14F-4D97-AF65-F5344CB8AC3E}">
        <p14:creationId xmlns:p14="http://schemas.microsoft.com/office/powerpoint/2010/main" val="182573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FB040-1EE6-493D-BB14-5D4866660965}"/>
              </a:ext>
            </a:extLst>
          </p:cNvPr>
          <p:cNvSpPr>
            <a:spLocks noGrp="1"/>
          </p:cNvSpPr>
          <p:nvPr>
            <p:ph type="title"/>
          </p:nvPr>
        </p:nvSpPr>
        <p:spPr/>
        <p:txBody>
          <a:bodyPr>
            <a:normAutofit/>
          </a:bodyPr>
          <a:lstStyle/>
          <a:p>
            <a:r>
              <a:rPr lang="zh-CN" altLang="en-US" sz="3200" dirty="0"/>
              <a:t>新建了一个</a:t>
            </a:r>
            <a:r>
              <a:rPr lang="en-US" altLang="zh-CN" sz="3200" dirty="0"/>
              <a:t>Canvas</a:t>
            </a:r>
            <a:r>
              <a:rPr lang="zh-CN" altLang="en-US" sz="3200" dirty="0"/>
              <a:t>，我导入了从网上下载的字体，加入了游戏标题，版权信息以及三个按钮</a:t>
            </a:r>
          </a:p>
        </p:txBody>
      </p:sp>
      <p:pic>
        <p:nvPicPr>
          <p:cNvPr id="13" name="内容占位符 12">
            <a:extLst>
              <a:ext uri="{FF2B5EF4-FFF2-40B4-BE49-F238E27FC236}">
                <a16:creationId xmlns:a16="http://schemas.microsoft.com/office/drawing/2014/main" id="{70DFB039-8C52-47CD-9813-806C89171C48}"/>
              </a:ext>
            </a:extLst>
          </p:cNvPr>
          <p:cNvPicPr>
            <a:picLocks noGrp="1" noChangeAspect="1"/>
          </p:cNvPicPr>
          <p:nvPr>
            <p:ph idx="1"/>
          </p:nvPr>
        </p:nvPicPr>
        <p:blipFill>
          <a:blip r:embed="rId2"/>
          <a:stretch>
            <a:fillRect/>
          </a:stretch>
        </p:blipFill>
        <p:spPr>
          <a:xfrm>
            <a:off x="976778" y="1825625"/>
            <a:ext cx="10238443" cy="4351338"/>
          </a:xfrm>
        </p:spPr>
      </p:pic>
    </p:spTree>
    <p:extLst>
      <p:ext uri="{BB962C8B-B14F-4D97-AF65-F5344CB8AC3E}">
        <p14:creationId xmlns:p14="http://schemas.microsoft.com/office/powerpoint/2010/main" val="1108780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70DFB039-8C52-47CD-9813-806C89171C48}"/>
              </a:ext>
            </a:extLst>
          </p:cNvPr>
          <p:cNvPicPr>
            <a:picLocks noGrp="1" noChangeAspect="1"/>
          </p:cNvPicPr>
          <p:nvPr>
            <p:ph idx="1"/>
          </p:nvPr>
        </p:nvPicPr>
        <p:blipFill>
          <a:blip r:embed="rId2"/>
          <a:stretch>
            <a:fillRect/>
          </a:stretch>
        </p:blipFill>
        <p:spPr>
          <a:xfrm>
            <a:off x="562892" y="345055"/>
            <a:ext cx="4913883" cy="2088400"/>
          </a:xfrm>
        </p:spPr>
      </p:pic>
      <p:cxnSp>
        <p:nvCxnSpPr>
          <p:cNvPr id="7" name="直接箭头连接符 6">
            <a:extLst>
              <a:ext uri="{FF2B5EF4-FFF2-40B4-BE49-F238E27FC236}">
                <a16:creationId xmlns:a16="http://schemas.microsoft.com/office/drawing/2014/main" id="{BF0C162D-A58B-4A8A-896D-B10F6AF74A11}"/>
              </a:ext>
            </a:extLst>
          </p:cNvPr>
          <p:cNvCxnSpPr>
            <a:cxnSpLocks/>
          </p:cNvCxnSpPr>
          <p:nvPr/>
        </p:nvCxnSpPr>
        <p:spPr>
          <a:xfrm flipH="1">
            <a:off x="3339966" y="2281187"/>
            <a:ext cx="1289786" cy="702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A6656D0-1224-4B98-8AC5-BE51CD1178E4}"/>
              </a:ext>
            </a:extLst>
          </p:cNvPr>
          <p:cNvSpPr txBox="1"/>
          <p:nvPr/>
        </p:nvSpPr>
        <p:spPr>
          <a:xfrm>
            <a:off x="562892" y="2981232"/>
            <a:ext cx="3930884" cy="369332"/>
          </a:xfrm>
          <a:prstGeom prst="rect">
            <a:avLst/>
          </a:prstGeom>
          <a:noFill/>
        </p:spPr>
        <p:txBody>
          <a:bodyPr wrap="none" rtlCol="0">
            <a:spAutoFit/>
          </a:bodyPr>
          <a:lstStyle/>
          <a:p>
            <a:r>
              <a:rPr lang="en-US" altLang="zh-CN" sz="1800" dirty="0">
                <a:solidFill>
                  <a:srgbClr val="000000"/>
                </a:solidFill>
                <a:latin typeface="新宋体" panose="02010609030101010101" pitchFamily="49" charset="-122"/>
                <a:ea typeface="新宋体" panose="02010609030101010101" pitchFamily="49" charset="-122"/>
              </a:rPr>
              <a:t> </a:t>
            </a:r>
            <a:r>
              <a:rPr lang="zh-CN" altLang="en-US" dirty="0"/>
              <a:t>利用</a:t>
            </a:r>
            <a:r>
              <a:rPr lang="en-US" altLang="zh-CN" dirty="0" err="1">
                <a:solidFill>
                  <a:srgbClr val="FF0000"/>
                </a:solidFill>
              </a:rPr>
              <a:t>Application.Quit</a:t>
            </a:r>
            <a:r>
              <a:rPr lang="en-US" altLang="zh-CN" dirty="0">
                <a:solidFill>
                  <a:srgbClr val="FF0000"/>
                </a:solidFill>
              </a:rPr>
              <a:t>();</a:t>
            </a:r>
            <a:r>
              <a:rPr lang="zh-CN" altLang="en-US" dirty="0"/>
              <a:t>可以退出游戏</a:t>
            </a:r>
          </a:p>
        </p:txBody>
      </p:sp>
      <p:cxnSp>
        <p:nvCxnSpPr>
          <p:cNvPr id="14" name="直接箭头连接符 13">
            <a:extLst>
              <a:ext uri="{FF2B5EF4-FFF2-40B4-BE49-F238E27FC236}">
                <a16:creationId xmlns:a16="http://schemas.microsoft.com/office/drawing/2014/main" id="{DEC88C74-E80B-4CB7-9AAF-A8DCE2D07167}"/>
              </a:ext>
            </a:extLst>
          </p:cNvPr>
          <p:cNvCxnSpPr>
            <a:cxnSpLocks/>
          </p:cNvCxnSpPr>
          <p:nvPr/>
        </p:nvCxnSpPr>
        <p:spPr>
          <a:xfrm>
            <a:off x="5476775" y="558265"/>
            <a:ext cx="619225" cy="288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07134DE-711A-40A9-B174-99E4DCD7EA07}"/>
              </a:ext>
            </a:extLst>
          </p:cNvPr>
          <p:cNvSpPr txBox="1"/>
          <p:nvPr/>
        </p:nvSpPr>
        <p:spPr>
          <a:xfrm>
            <a:off x="6237171" y="981777"/>
            <a:ext cx="2954655" cy="369332"/>
          </a:xfrm>
          <a:prstGeom prst="rect">
            <a:avLst/>
          </a:prstGeom>
          <a:noFill/>
        </p:spPr>
        <p:txBody>
          <a:bodyPr wrap="none" rtlCol="0">
            <a:spAutoFit/>
          </a:bodyPr>
          <a:lstStyle/>
          <a:p>
            <a:r>
              <a:rPr lang="zh-CN" altLang="en-US" dirty="0"/>
              <a:t>点击后可以打开设置界面：</a:t>
            </a:r>
          </a:p>
        </p:txBody>
      </p:sp>
      <p:pic>
        <p:nvPicPr>
          <p:cNvPr id="20" name="图片 19">
            <a:extLst>
              <a:ext uri="{FF2B5EF4-FFF2-40B4-BE49-F238E27FC236}">
                <a16:creationId xmlns:a16="http://schemas.microsoft.com/office/drawing/2014/main" id="{F680389D-C3C7-4BE3-AD61-339A0BFB3DC2}"/>
              </a:ext>
            </a:extLst>
          </p:cNvPr>
          <p:cNvPicPr>
            <a:picLocks noChangeAspect="1"/>
          </p:cNvPicPr>
          <p:nvPr/>
        </p:nvPicPr>
        <p:blipFill>
          <a:blip r:embed="rId3"/>
          <a:stretch>
            <a:fillRect/>
          </a:stretch>
        </p:blipFill>
        <p:spPr>
          <a:xfrm>
            <a:off x="6237171" y="1543389"/>
            <a:ext cx="5283472" cy="3245017"/>
          </a:xfrm>
          <a:prstGeom prst="rect">
            <a:avLst/>
          </a:prstGeom>
        </p:spPr>
      </p:pic>
      <p:sp>
        <p:nvSpPr>
          <p:cNvPr id="21" name="文本框 20">
            <a:extLst>
              <a:ext uri="{FF2B5EF4-FFF2-40B4-BE49-F238E27FC236}">
                <a16:creationId xmlns:a16="http://schemas.microsoft.com/office/drawing/2014/main" id="{7F0EA531-3DCF-4224-86BB-1430C213D581}"/>
              </a:ext>
            </a:extLst>
          </p:cNvPr>
          <p:cNvSpPr txBox="1"/>
          <p:nvPr/>
        </p:nvSpPr>
        <p:spPr>
          <a:xfrm>
            <a:off x="6314173" y="5303520"/>
            <a:ext cx="5724644" cy="923330"/>
          </a:xfrm>
          <a:prstGeom prst="rect">
            <a:avLst/>
          </a:prstGeom>
          <a:noFill/>
        </p:spPr>
        <p:txBody>
          <a:bodyPr wrap="none" rtlCol="0">
            <a:spAutoFit/>
          </a:bodyPr>
          <a:lstStyle/>
          <a:p>
            <a:r>
              <a:rPr lang="zh-CN" altLang="en-US" dirty="0"/>
              <a:t>       设置界面内，可以在</a:t>
            </a:r>
            <a:r>
              <a:rPr lang="en-US" altLang="zh-CN" dirty="0"/>
              <a:t>【</a:t>
            </a:r>
            <a:r>
              <a:rPr lang="zh-CN" altLang="en-US" dirty="0"/>
              <a:t>游戏说明</a:t>
            </a:r>
            <a:r>
              <a:rPr lang="en-US" altLang="zh-CN" dirty="0"/>
              <a:t>】</a:t>
            </a:r>
            <a:r>
              <a:rPr lang="zh-CN" altLang="en-US" dirty="0"/>
              <a:t>里看到游戏内设</a:t>
            </a:r>
            <a:endParaRPr lang="en-US" altLang="zh-CN" dirty="0"/>
          </a:p>
          <a:p>
            <a:r>
              <a:rPr lang="zh-CN" altLang="en-US" dirty="0"/>
              <a:t>计的所有操作键位，在</a:t>
            </a:r>
            <a:r>
              <a:rPr lang="en-US" altLang="zh-CN" dirty="0"/>
              <a:t>【</a:t>
            </a:r>
            <a:r>
              <a:rPr lang="zh-CN" altLang="en-US" dirty="0"/>
              <a:t>游戏设置</a:t>
            </a:r>
            <a:r>
              <a:rPr lang="en-US" altLang="zh-CN" dirty="0"/>
              <a:t>】</a:t>
            </a:r>
            <a:r>
              <a:rPr lang="zh-CN" altLang="en-US" dirty="0"/>
              <a:t>里通过左右拉动滑</a:t>
            </a:r>
            <a:endParaRPr lang="en-US" altLang="zh-CN" dirty="0"/>
          </a:p>
          <a:p>
            <a:r>
              <a:rPr lang="zh-CN" altLang="en-US" dirty="0"/>
              <a:t>条来控制游戏内的</a:t>
            </a:r>
            <a:r>
              <a:rPr lang="en-US" altLang="zh-CN" dirty="0"/>
              <a:t>3</a:t>
            </a:r>
            <a:r>
              <a:rPr lang="zh-CN" altLang="en-US" dirty="0"/>
              <a:t>个参数。</a:t>
            </a:r>
          </a:p>
        </p:txBody>
      </p:sp>
      <p:cxnSp>
        <p:nvCxnSpPr>
          <p:cNvPr id="9" name="直接箭头连接符 8">
            <a:extLst>
              <a:ext uri="{FF2B5EF4-FFF2-40B4-BE49-F238E27FC236}">
                <a16:creationId xmlns:a16="http://schemas.microsoft.com/office/drawing/2014/main" id="{5FB52E17-6B3D-4FC6-90C5-206EEB8F963B}"/>
              </a:ext>
            </a:extLst>
          </p:cNvPr>
          <p:cNvCxnSpPr>
            <a:cxnSpLocks/>
          </p:cNvCxnSpPr>
          <p:nvPr/>
        </p:nvCxnSpPr>
        <p:spPr>
          <a:xfrm flipV="1">
            <a:off x="5130265" y="3715352"/>
            <a:ext cx="4061561" cy="120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BEBDC9A-2F33-478E-A829-3E60956D0688}"/>
              </a:ext>
            </a:extLst>
          </p:cNvPr>
          <p:cNvSpPr txBox="1"/>
          <p:nvPr/>
        </p:nvSpPr>
        <p:spPr>
          <a:xfrm>
            <a:off x="358687" y="4316931"/>
            <a:ext cx="5322291" cy="2031325"/>
          </a:xfrm>
          <a:prstGeom prst="rect">
            <a:avLst/>
          </a:prstGeom>
          <a:noFill/>
        </p:spPr>
        <p:txBody>
          <a:bodyPr wrap="none" rtlCol="0">
            <a:spAutoFit/>
          </a:bodyPr>
          <a:lstStyle/>
          <a:p>
            <a:r>
              <a:rPr lang="zh-CN" altLang="en-US" dirty="0"/>
              <a:t>    这里面的难点是需要创造一个空游戏对象</a:t>
            </a:r>
            <a:endParaRPr lang="en-US" altLang="zh-CN" dirty="0"/>
          </a:p>
          <a:p>
            <a:r>
              <a:rPr lang="en-US" altLang="zh-CN" dirty="0" err="1"/>
              <a:t>ParameterObject</a:t>
            </a:r>
            <a:r>
              <a:rPr lang="zh-CN" altLang="en-US" dirty="0"/>
              <a:t>，挂上脚本来存放这些参数，</a:t>
            </a:r>
            <a:endParaRPr lang="en-US" altLang="zh-CN" dirty="0"/>
          </a:p>
          <a:p>
            <a:r>
              <a:rPr lang="zh-CN" altLang="en-US" dirty="0"/>
              <a:t>用户控制参数后随时能够获取到用户控制的值。</a:t>
            </a:r>
            <a:endParaRPr lang="en-US" altLang="zh-CN" dirty="0"/>
          </a:p>
          <a:p>
            <a:r>
              <a:rPr lang="zh-CN" altLang="en-US" dirty="0"/>
              <a:t>并且用</a:t>
            </a:r>
            <a:r>
              <a:rPr lang="en-US" altLang="zh-CN" dirty="0" err="1">
                <a:solidFill>
                  <a:srgbClr val="FF0000"/>
                </a:solidFill>
              </a:rPr>
              <a:t>DontDestroyOnLoad</a:t>
            </a:r>
            <a:r>
              <a:rPr lang="en-US" altLang="zh-CN" dirty="0">
                <a:solidFill>
                  <a:srgbClr val="FF0000"/>
                </a:solidFill>
              </a:rPr>
              <a:t>(</a:t>
            </a:r>
            <a:r>
              <a:rPr lang="en-US" altLang="zh-CN" dirty="0" err="1">
                <a:solidFill>
                  <a:srgbClr val="FF0000"/>
                </a:solidFill>
              </a:rPr>
              <a:t>gameObject</a:t>
            </a:r>
            <a:r>
              <a:rPr lang="en-US" altLang="zh-CN" dirty="0">
                <a:solidFill>
                  <a:srgbClr val="FF0000"/>
                </a:solidFill>
              </a:rPr>
              <a:t>);</a:t>
            </a:r>
            <a:r>
              <a:rPr lang="zh-CN" altLang="en-US" dirty="0"/>
              <a:t>来保</a:t>
            </a:r>
            <a:endParaRPr lang="en-US" altLang="zh-CN" dirty="0"/>
          </a:p>
          <a:p>
            <a:r>
              <a:rPr lang="zh-CN" altLang="en-US" dirty="0"/>
              <a:t>证进入游戏场景后存放参数的对象</a:t>
            </a:r>
            <a:r>
              <a:rPr lang="en-US" altLang="zh-CN" dirty="0" err="1"/>
              <a:t>ParameterObject</a:t>
            </a:r>
            <a:endParaRPr lang="en-US" altLang="zh-CN" dirty="0"/>
          </a:p>
          <a:p>
            <a:r>
              <a:rPr lang="zh-CN" altLang="en-US" dirty="0"/>
              <a:t>不被销毁，这样在游戏开始后各变量可以获取到用</a:t>
            </a:r>
            <a:endParaRPr lang="en-US" altLang="zh-CN" dirty="0"/>
          </a:p>
          <a:p>
            <a:r>
              <a:rPr lang="zh-CN" altLang="en-US" dirty="0"/>
              <a:t>户调控出来的值</a:t>
            </a:r>
          </a:p>
        </p:txBody>
      </p:sp>
    </p:spTree>
    <p:extLst>
      <p:ext uri="{BB962C8B-B14F-4D97-AF65-F5344CB8AC3E}">
        <p14:creationId xmlns:p14="http://schemas.microsoft.com/office/powerpoint/2010/main" val="330983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C1F17B1-79FA-4459-9B88-4726179EAFF7}"/>
              </a:ext>
            </a:extLst>
          </p:cNvPr>
          <p:cNvPicPr>
            <a:picLocks noGrp="1" noChangeAspect="1"/>
          </p:cNvPicPr>
          <p:nvPr>
            <p:ph idx="1"/>
          </p:nvPr>
        </p:nvPicPr>
        <p:blipFill>
          <a:blip r:embed="rId2"/>
          <a:stretch>
            <a:fillRect/>
          </a:stretch>
        </p:blipFill>
        <p:spPr>
          <a:xfrm>
            <a:off x="0" y="0"/>
            <a:ext cx="5309507" cy="3234088"/>
          </a:xfrm>
        </p:spPr>
      </p:pic>
      <p:sp>
        <p:nvSpPr>
          <p:cNvPr id="6" name="文本框 5">
            <a:extLst>
              <a:ext uri="{FF2B5EF4-FFF2-40B4-BE49-F238E27FC236}">
                <a16:creationId xmlns:a16="http://schemas.microsoft.com/office/drawing/2014/main" id="{A284090A-C1E5-472D-BB46-F470C04EF701}"/>
              </a:ext>
            </a:extLst>
          </p:cNvPr>
          <p:cNvSpPr txBox="1"/>
          <p:nvPr/>
        </p:nvSpPr>
        <p:spPr>
          <a:xfrm>
            <a:off x="154004" y="3429000"/>
            <a:ext cx="5277407" cy="1754326"/>
          </a:xfrm>
          <a:prstGeom prst="rect">
            <a:avLst/>
          </a:prstGeom>
          <a:noFill/>
        </p:spPr>
        <p:txBody>
          <a:bodyPr wrap="none" rtlCol="0">
            <a:spAutoFit/>
          </a:bodyPr>
          <a:lstStyle/>
          <a:p>
            <a:r>
              <a:rPr lang="zh-CN" altLang="en-US" dirty="0"/>
              <a:t>     在点击了“新的游戏”的按钮后，会出现进度条和</a:t>
            </a:r>
            <a:endParaRPr lang="en-US" altLang="zh-CN" dirty="0"/>
          </a:p>
          <a:p>
            <a:r>
              <a:rPr lang="zh-CN" altLang="en-US" dirty="0"/>
              <a:t>加载百分比，这个效果是利用了开启协程的函数</a:t>
            </a:r>
            <a:endParaRPr lang="en-US" altLang="zh-CN" dirty="0"/>
          </a:p>
          <a:p>
            <a:r>
              <a:rPr lang="en-US" altLang="zh-CN" sz="1800" dirty="0" err="1">
                <a:solidFill>
                  <a:srgbClr val="FF0000"/>
                </a:solidFill>
                <a:latin typeface="新宋体" panose="02010609030101010101" pitchFamily="49" charset="-122"/>
                <a:ea typeface="新宋体" panose="02010609030101010101" pitchFamily="49" charset="-122"/>
              </a:rPr>
              <a:t>StartCoroutine</a:t>
            </a:r>
            <a:r>
              <a:rPr lang="en-US" altLang="zh-CN" sz="1800" dirty="0">
                <a:solidFill>
                  <a:srgbClr val="FF0000"/>
                </a:solidFill>
                <a:latin typeface="新宋体" panose="02010609030101010101" pitchFamily="49" charset="-122"/>
                <a:ea typeface="新宋体" panose="02010609030101010101" pitchFamily="49" charset="-122"/>
              </a:rPr>
              <a:t>(“</a:t>
            </a:r>
            <a:r>
              <a:rPr lang="en-US" altLang="zh-CN" sz="1800" dirty="0" err="1">
                <a:solidFill>
                  <a:srgbClr val="FF0000"/>
                </a:solidFill>
                <a:latin typeface="新宋体" panose="02010609030101010101" pitchFamily="49" charset="-122"/>
                <a:ea typeface="新宋体" panose="02010609030101010101" pitchFamily="49" charset="-122"/>
              </a:rPr>
              <a:t>loginMy</a:t>
            </a:r>
            <a:r>
              <a:rPr lang="en-US" altLang="zh-CN" sz="1800" dirty="0">
                <a:solidFill>
                  <a:srgbClr val="FF0000"/>
                </a:solidFill>
                <a:latin typeface="新宋体" panose="02010609030101010101" pitchFamily="49" charset="-122"/>
                <a:ea typeface="新宋体" panose="02010609030101010101" pitchFamily="49" charset="-122"/>
              </a:rPr>
              <a:t>”);</a:t>
            </a:r>
          </a:p>
          <a:p>
            <a:r>
              <a:rPr lang="zh-CN" altLang="en-US" dirty="0"/>
              <a:t>其具体实现就是获取加载场景的异步操作，里面可</a:t>
            </a:r>
            <a:endParaRPr lang="en-US" altLang="zh-CN" dirty="0"/>
          </a:p>
          <a:p>
            <a:r>
              <a:rPr lang="zh-CN" altLang="en-US" dirty="0"/>
              <a:t>以得到加载进度的数值，然后在</a:t>
            </a:r>
            <a:r>
              <a:rPr lang="en-US" altLang="zh-CN" dirty="0" err="1"/>
              <a:t>ui</a:t>
            </a:r>
            <a:r>
              <a:rPr lang="zh-CN" altLang="en-US" dirty="0"/>
              <a:t>上渲染即可。</a:t>
            </a:r>
            <a:endParaRPr lang="en-US" altLang="zh-CN" dirty="0"/>
          </a:p>
          <a:p>
            <a:r>
              <a:rPr lang="zh-CN" altLang="en-US" dirty="0"/>
              <a:t>具体的协程函数实现见右侧。</a:t>
            </a:r>
          </a:p>
        </p:txBody>
      </p:sp>
      <p:sp>
        <p:nvSpPr>
          <p:cNvPr id="7" name="文本框 6">
            <a:extLst>
              <a:ext uri="{FF2B5EF4-FFF2-40B4-BE49-F238E27FC236}">
                <a16:creationId xmlns:a16="http://schemas.microsoft.com/office/drawing/2014/main" id="{FB70BD8E-4E3B-42A3-B654-E703454E77D7}"/>
              </a:ext>
            </a:extLst>
          </p:cNvPr>
          <p:cNvSpPr txBox="1"/>
          <p:nvPr/>
        </p:nvSpPr>
        <p:spPr>
          <a:xfrm>
            <a:off x="5390138" y="0"/>
            <a:ext cx="6801862" cy="6555641"/>
          </a:xfrm>
          <a:prstGeom prst="rect">
            <a:avLst/>
          </a:prstGeom>
          <a:noFill/>
        </p:spPr>
        <p:txBody>
          <a:bodyPr wrap="none" rtlCol="0">
            <a:spAutoFit/>
          </a:bodyPr>
          <a:lstStyle/>
          <a:p>
            <a:r>
              <a:rPr lang="en-US" altLang="zh-CN" sz="1200" dirty="0" err="1">
                <a:solidFill>
                  <a:srgbClr val="000000"/>
                </a:solidFill>
                <a:latin typeface="新宋体" panose="02010609030101010101" pitchFamily="49" charset="-122"/>
                <a:ea typeface="新宋体" panose="02010609030101010101" pitchFamily="49" charset="-122"/>
              </a:rPr>
              <a:t>IEnumerator</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loginMy</a:t>
            </a:r>
            <a:r>
              <a:rPr lang="en-US" altLang="zh-CN" sz="1200" dirty="0">
                <a:solidFill>
                  <a:srgbClr val="000000"/>
                </a:solidFill>
                <a:latin typeface="新宋体" panose="02010609030101010101" pitchFamily="49" charset="-122"/>
                <a:ea typeface="新宋体" panose="02010609030101010101" pitchFamily="49" charset="-122"/>
              </a:rPr>
              <a:t>()</a:t>
            </a: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float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displayProgress</a:t>
            </a:r>
            <a:r>
              <a:rPr lang="en-US" altLang="zh-CN" sz="1200" dirty="0">
                <a:solidFill>
                  <a:srgbClr val="000000"/>
                </a:solidFill>
                <a:latin typeface="新宋体" panose="02010609030101010101" pitchFamily="49" charset="-122"/>
                <a:ea typeface="新宋体" panose="02010609030101010101" pitchFamily="49" charset="-122"/>
              </a:rPr>
              <a:t> = 0;</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int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toProgress</a:t>
            </a:r>
            <a:r>
              <a:rPr lang="en-US" altLang="zh-CN" sz="1200" dirty="0">
                <a:solidFill>
                  <a:srgbClr val="000000"/>
                </a:solidFill>
                <a:latin typeface="新宋体" panose="02010609030101010101" pitchFamily="49" charset="-122"/>
                <a:ea typeface="新宋体" panose="02010609030101010101" pitchFamily="49" charset="-122"/>
              </a:rPr>
              <a:t> = 0;</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float</a:t>
            </a:r>
            <a:r>
              <a:rPr lang="en-US" altLang="zh-CN" sz="1200" dirty="0">
                <a:solidFill>
                  <a:srgbClr val="000000"/>
                </a:solidFill>
                <a:latin typeface="新宋体" panose="02010609030101010101" pitchFamily="49" charset="-122"/>
                <a:ea typeface="新宋体" panose="02010609030101010101" pitchFamily="49" charset="-122"/>
              </a:rPr>
              <a:t> speed = 0.1f;</a:t>
            </a:r>
            <a:endParaRPr lang="zh-CN" altLang="en-US" sz="1200" dirty="0">
              <a:solidFill>
                <a:srgbClr val="000000"/>
              </a:solidFill>
              <a:latin typeface="新宋体" panose="02010609030101010101" pitchFamily="49" charset="-122"/>
              <a:ea typeface="新宋体" panose="02010609030101010101" pitchFamily="49" charset="-122"/>
            </a:endParaRPr>
          </a:p>
          <a:p>
            <a:r>
              <a:rPr lang="zh-CN" altLang="en-US"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000000"/>
                </a:solidFill>
                <a:latin typeface="新宋体" panose="02010609030101010101" pitchFamily="49" charset="-122"/>
                <a:ea typeface="新宋体" panose="02010609030101010101" pitchFamily="49" charset="-122"/>
              </a:rPr>
              <a:t>        async = </a:t>
            </a:r>
            <a:r>
              <a:rPr lang="en-US" altLang="zh-CN" sz="1200" dirty="0" err="1">
                <a:solidFill>
                  <a:srgbClr val="000000"/>
                </a:solidFill>
                <a:latin typeface="新宋体" panose="02010609030101010101" pitchFamily="49" charset="-122"/>
                <a:ea typeface="新宋体" panose="02010609030101010101" pitchFamily="49" charset="-122"/>
              </a:rPr>
              <a:t>SceneManager.LoadSceneAsync</a:t>
            </a:r>
            <a:r>
              <a:rPr lang="en-US" altLang="zh-CN" sz="1200" dirty="0">
                <a:solidFill>
                  <a:srgbClr val="000000"/>
                </a:solidFill>
                <a:latin typeface="新宋体" panose="02010609030101010101" pitchFamily="49" charset="-122"/>
                <a:ea typeface="新宋体" panose="02010609030101010101" pitchFamily="49" charset="-122"/>
              </a:rPr>
              <a:t>(</a:t>
            </a:r>
            <a:r>
              <a:rPr lang="en-US" altLang="zh-CN" sz="1200" dirty="0">
                <a:solidFill>
                  <a:srgbClr val="A31515"/>
                </a:solidFill>
                <a:latin typeface="新宋体" panose="02010609030101010101" pitchFamily="49" charset="-122"/>
                <a:ea typeface="新宋体" panose="02010609030101010101" pitchFamily="49" charset="-122"/>
              </a:rPr>
              <a:t>"</a:t>
            </a:r>
            <a:r>
              <a:rPr lang="en-US" altLang="zh-CN" sz="1200" dirty="0" err="1">
                <a:solidFill>
                  <a:srgbClr val="A31515"/>
                </a:solidFill>
                <a:latin typeface="新宋体" panose="02010609030101010101" pitchFamily="49" charset="-122"/>
                <a:ea typeface="新宋体" panose="02010609030101010101" pitchFamily="49" charset="-122"/>
              </a:rPr>
              <a:t>GameScene</a:t>
            </a:r>
            <a:r>
              <a:rPr lang="en-US" altLang="zh-CN" sz="1200" dirty="0">
                <a:solidFill>
                  <a:srgbClr val="A31515"/>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8000"/>
                </a:solidFill>
                <a:latin typeface="新宋体" panose="02010609030101010101" pitchFamily="49" charset="-122"/>
                <a:ea typeface="新宋体" panose="02010609030101010101" pitchFamily="49" charset="-122"/>
              </a:rPr>
              <a:t>//</a:t>
            </a:r>
            <a:r>
              <a:rPr lang="zh-CN" altLang="en-US" sz="1200" dirty="0">
                <a:solidFill>
                  <a:srgbClr val="008000"/>
                </a:solidFill>
                <a:latin typeface="新宋体" panose="02010609030101010101" pitchFamily="49" charset="-122"/>
                <a:ea typeface="新宋体" panose="02010609030101010101" pitchFamily="49" charset="-122"/>
              </a:rPr>
              <a:t>此处改成要加载的场景名</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async.allowSceneActivation</a:t>
            </a:r>
            <a:r>
              <a:rPr lang="en-US" altLang="zh-CN" sz="1200" dirty="0">
                <a:solidFill>
                  <a:srgbClr val="000000"/>
                </a:solidFill>
                <a:latin typeface="新宋体" panose="02010609030101010101" pitchFamily="49" charset="-122"/>
                <a:ea typeface="新宋体" panose="02010609030101010101" pitchFamily="49" charset="-122"/>
              </a:rPr>
              <a:t> = </a:t>
            </a:r>
            <a:r>
              <a:rPr lang="en-US" altLang="zh-CN" sz="1200" dirty="0">
                <a:solidFill>
                  <a:srgbClr val="0000FF"/>
                </a:solidFill>
                <a:latin typeface="新宋体" panose="02010609030101010101" pitchFamily="49" charset="-122"/>
                <a:ea typeface="新宋体" panose="02010609030101010101" pitchFamily="49" charset="-122"/>
              </a:rPr>
              <a:t>false</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while</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async.progress</a:t>
            </a:r>
            <a:r>
              <a:rPr lang="en-US" altLang="zh-CN" sz="1200" dirty="0">
                <a:solidFill>
                  <a:srgbClr val="000000"/>
                </a:solidFill>
                <a:latin typeface="新宋体" panose="02010609030101010101" pitchFamily="49" charset="-122"/>
                <a:ea typeface="新宋体" panose="02010609030101010101" pitchFamily="49" charset="-122"/>
              </a:rPr>
              <a:t> &lt; 0.9f) </a:t>
            </a:r>
            <a:r>
              <a:rPr lang="en-US" altLang="zh-CN" sz="1200" dirty="0">
                <a:solidFill>
                  <a:srgbClr val="008000"/>
                </a:solidFill>
                <a:latin typeface="新宋体" panose="02010609030101010101" pitchFamily="49" charset="-122"/>
                <a:ea typeface="新宋体" panose="02010609030101010101" pitchFamily="49" charset="-122"/>
              </a:rPr>
              <a:t>//</a:t>
            </a:r>
            <a:r>
              <a:rPr lang="zh-CN" altLang="en-US" sz="1200" dirty="0">
                <a:solidFill>
                  <a:srgbClr val="008000"/>
                </a:solidFill>
                <a:latin typeface="新宋体" panose="02010609030101010101" pitchFamily="49" charset="-122"/>
                <a:ea typeface="新宋体" panose="02010609030101010101" pitchFamily="49" charset="-122"/>
              </a:rPr>
              <a:t>此处如果是 </a:t>
            </a:r>
            <a:r>
              <a:rPr lang="en-US" altLang="zh-CN" sz="1200" dirty="0">
                <a:solidFill>
                  <a:srgbClr val="008000"/>
                </a:solidFill>
                <a:latin typeface="新宋体" panose="02010609030101010101" pitchFamily="49" charset="-122"/>
                <a:ea typeface="新宋体" panose="02010609030101010101" pitchFamily="49" charset="-122"/>
              </a:rPr>
              <a:t>&lt;= 0.9f </a:t>
            </a:r>
            <a:r>
              <a:rPr lang="zh-CN" altLang="en-US" sz="1200" dirty="0">
                <a:solidFill>
                  <a:srgbClr val="008000"/>
                </a:solidFill>
                <a:latin typeface="新宋体" panose="02010609030101010101" pitchFamily="49" charset="-122"/>
                <a:ea typeface="新宋体" panose="02010609030101010101" pitchFamily="49" charset="-122"/>
              </a:rPr>
              <a:t>则会出现死循环所以必须小</a:t>
            </a:r>
            <a:r>
              <a:rPr lang="en-US" altLang="zh-CN" sz="1200" dirty="0">
                <a:solidFill>
                  <a:srgbClr val="008000"/>
                </a:solidFill>
                <a:latin typeface="新宋体" panose="02010609030101010101" pitchFamily="49" charset="-122"/>
                <a:ea typeface="新宋体" panose="02010609030101010101" pitchFamily="49" charset="-122"/>
              </a:rPr>
              <a:t>0.9</a:t>
            </a:r>
            <a:endParaRPr lang="zh-CN" altLang="en-US" sz="1200" dirty="0">
              <a:solidFill>
                <a:srgbClr val="000000"/>
              </a:solidFill>
              <a:latin typeface="新宋体" panose="02010609030101010101" pitchFamily="49" charset="-122"/>
              <a:ea typeface="新宋体" panose="02010609030101010101" pitchFamily="49" charset="-122"/>
            </a:endParaRP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toProgress</a:t>
            </a:r>
            <a:r>
              <a:rPr lang="en-US" altLang="zh-CN" sz="1200" dirty="0">
                <a:solidFill>
                  <a:srgbClr val="000000"/>
                </a:solidFill>
                <a:latin typeface="新宋体" panose="02010609030101010101" pitchFamily="49" charset="-122"/>
                <a:ea typeface="新宋体" panose="02010609030101010101" pitchFamily="49" charset="-122"/>
              </a:rPr>
              <a:t> = (</a:t>
            </a:r>
            <a:r>
              <a:rPr lang="en-US" altLang="zh-CN" sz="1200" dirty="0">
                <a:solidFill>
                  <a:srgbClr val="0000FF"/>
                </a:solidFill>
                <a:latin typeface="新宋体" panose="02010609030101010101" pitchFamily="49" charset="-122"/>
                <a:ea typeface="新宋体" panose="02010609030101010101" pitchFamily="49" charset="-122"/>
              </a:rPr>
              <a:t>int</a:t>
            </a:r>
            <a:r>
              <a:rPr lang="en-US" altLang="zh-CN" sz="1200" dirty="0">
                <a:solidFill>
                  <a:srgbClr val="000000"/>
                </a:solidFill>
                <a:latin typeface="新宋体" panose="02010609030101010101" pitchFamily="49" charset="-122"/>
                <a:ea typeface="新宋体" panose="02010609030101010101" pitchFamily="49" charset="-122"/>
              </a:rPr>
              <a:t>)</a:t>
            </a:r>
            <a:r>
              <a:rPr lang="en-US" altLang="zh-CN" sz="1200" dirty="0" err="1">
                <a:solidFill>
                  <a:srgbClr val="000000"/>
                </a:solidFill>
                <a:latin typeface="新宋体" panose="02010609030101010101" pitchFamily="49" charset="-122"/>
                <a:ea typeface="新宋体" panose="02010609030101010101" pitchFamily="49" charset="-122"/>
              </a:rPr>
              <a:t>async.progress</a:t>
            </a:r>
            <a:r>
              <a:rPr lang="en-US" altLang="zh-CN" sz="1200" dirty="0">
                <a:solidFill>
                  <a:srgbClr val="000000"/>
                </a:solidFill>
                <a:latin typeface="新宋体" panose="02010609030101010101" pitchFamily="49" charset="-122"/>
                <a:ea typeface="新宋体" panose="02010609030101010101" pitchFamily="49" charset="-122"/>
              </a:rPr>
              <a:t> * 100;</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while</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displayProgress</a:t>
            </a:r>
            <a:r>
              <a:rPr lang="en-US" altLang="zh-CN" sz="1200" dirty="0">
                <a:solidFill>
                  <a:srgbClr val="000000"/>
                </a:solidFill>
                <a:latin typeface="新宋体" panose="02010609030101010101" pitchFamily="49" charset="-122"/>
                <a:ea typeface="新宋体" panose="02010609030101010101" pitchFamily="49" charset="-122"/>
              </a:rPr>
              <a:t> &lt; </a:t>
            </a:r>
            <a:r>
              <a:rPr lang="en-US" altLang="zh-CN" sz="1200" dirty="0" err="1">
                <a:solidFill>
                  <a:srgbClr val="000000"/>
                </a:solidFill>
                <a:latin typeface="新宋体" panose="02010609030101010101" pitchFamily="49" charset="-122"/>
                <a:ea typeface="新宋体" panose="02010609030101010101" pitchFamily="49" charset="-122"/>
              </a:rPr>
              <a:t>toProgress</a:t>
            </a:r>
            <a:r>
              <a:rPr lang="en-US" altLang="zh-CN" sz="1200" dirty="0">
                <a:solidFill>
                  <a:srgbClr val="000000"/>
                </a:solidFill>
                <a:latin typeface="新宋体" panose="02010609030101010101" pitchFamily="49" charset="-122"/>
                <a:ea typeface="新宋体" panose="02010609030101010101" pitchFamily="49" charset="-122"/>
              </a:rPr>
              <a:t>)</a:t>
            </a: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displayProgress</a:t>
            </a:r>
            <a:r>
              <a:rPr lang="en-US" altLang="zh-CN" sz="1200" dirty="0">
                <a:solidFill>
                  <a:srgbClr val="000000"/>
                </a:solidFill>
                <a:latin typeface="新宋体" panose="02010609030101010101" pitchFamily="49" charset="-122"/>
                <a:ea typeface="新宋体" panose="02010609030101010101" pitchFamily="49" charset="-122"/>
              </a:rPr>
              <a:t> += speed;</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SetLoadingPercentage</a:t>
            </a:r>
            <a:r>
              <a:rPr lang="en-US" altLang="zh-CN" sz="1200" dirty="0">
                <a:solidFill>
                  <a:srgbClr val="000000"/>
                </a:solidFill>
                <a:latin typeface="新宋体" panose="02010609030101010101" pitchFamily="49" charset="-122"/>
                <a:ea typeface="新宋体" panose="02010609030101010101" pitchFamily="49" charset="-122"/>
              </a:rPr>
              <a:t>(</a:t>
            </a:r>
            <a:r>
              <a:rPr lang="en-US" altLang="zh-CN" sz="1200" dirty="0" err="1">
                <a:solidFill>
                  <a:srgbClr val="000000"/>
                </a:solidFill>
                <a:latin typeface="新宋体" panose="02010609030101010101" pitchFamily="49" charset="-122"/>
                <a:ea typeface="新宋体" panose="02010609030101010101" pitchFamily="49" charset="-122"/>
              </a:rPr>
              <a:t>displayProgress</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yield</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return</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new</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WaitForEndOfFrame</a:t>
            </a:r>
            <a:r>
              <a:rPr lang="en-US" altLang="zh-CN" sz="1200" dirty="0">
                <a:solidFill>
                  <a:srgbClr val="000000"/>
                </a:solidFill>
                <a:latin typeface="新宋体" panose="02010609030101010101" pitchFamily="49" charset="-122"/>
                <a:ea typeface="新宋体" panose="02010609030101010101" pitchFamily="49" charset="-122"/>
              </a:rPr>
              <a:t>();</a:t>
            </a:r>
            <a:r>
              <a:rPr lang="en-US" altLang="zh-CN" sz="1200" dirty="0">
                <a:solidFill>
                  <a:srgbClr val="008000"/>
                </a:solidFill>
                <a:latin typeface="新宋体" panose="02010609030101010101" pitchFamily="49" charset="-122"/>
                <a:ea typeface="新宋体" panose="02010609030101010101" pitchFamily="49" charset="-122"/>
              </a:rPr>
              <a:t>//</a:t>
            </a:r>
            <a:r>
              <a:rPr lang="en-US" altLang="zh-CN" sz="1200" dirty="0" err="1">
                <a:solidFill>
                  <a:srgbClr val="008000"/>
                </a:solidFill>
                <a:latin typeface="新宋体" panose="02010609030101010101" pitchFamily="49" charset="-122"/>
                <a:ea typeface="新宋体" panose="02010609030101010101" pitchFamily="49" charset="-122"/>
              </a:rPr>
              <a:t>ui</a:t>
            </a:r>
            <a:r>
              <a:rPr lang="zh-CN" altLang="en-US" sz="1200" dirty="0">
                <a:solidFill>
                  <a:srgbClr val="008000"/>
                </a:solidFill>
                <a:latin typeface="新宋体" panose="02010609030101010101" pitchFamily="49" charset="-122"/>
                <a:ea typeface="新宋体" panose="02010609030101010101" pitchFamily="49" charset="-122"/>
              </a:rPr>
              <a:t>渲染完成之后</a:t>
            </a:r>
            <a:endParaRPr lang="en-US" altLang="zh-CN" sz="1200" dirty="0">
              <a:solidFill>
                <a:srgbClr val="000000"/>
              </a:solidFill>
              <a:latin typeface="新宋体" panose="02010609030101010101" pitchFamily="49" charset="-122"/>
              <a:ea typeface="新宋体" panose="02010609030101010101" pitchFamily="49" charset="-122"/>
            </a:endParaRP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toProgress</a:t>
            </a:r>
            <a:r>
              <a:rPr lang="en-US" altLang="zh-CN" sz="1200" dirty="0">
                <a:solidFill>
                  <a:srgbClr val="000000"/>
                </a:solidFill>
                <a:latin typeface="新宋体" panose="02010609030101010101" pitchFamily="49" charset="-122"/>
                <a:ea typeface="新宋体" panose="02010609030101010101" pitchFamily="49" charset="-122"/>
              </a:rPr>
              <a:t> = 100;</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while</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displayProgress</a:t>
            </a:r>
            <a:r>
              <a:rPr lang="en-US" altLang="zh-CN" sz="1200" dirty="0">
                <a:solidFill>
                  <a:srgbClr val="000000"/>
                </a:solidFill>
                <a:latin typeface="新宋体" panose="02010609030101010101" pitchFamily="49" charset="-122"/>
                <a:ea typeface="新宋体" panose="02010609030101010101" pitchFamily="49" charset="-122"/>
              </a:rPr>
              <a:t> &lt; </a:t>
            </a:r>
            <a:r>
              <a:rPr lang="en-US" altLang="zh-CN" sz="1200" dirty="0" err="1">
                <a:solidFill>
                  <a:srgbClr val="000000"/>
                </a:solidFill>
                <a:latin typeface="新宋体" panose="02010609030101010101" pitchFamily="49" charset="-122"/>
                <a:ea typeface="新宋体" panose="02010609030101010101" pitchFamily="49" charset="-122"/>
              </a:rPr>
              <a:t>toProgress</a:t>
            </a:r>
            <a:r>
              <a:rPr lang="en-US" altLang="zh-CN" sz="1200" dirty="0">
                <a:solidFill>
                  <a:srgbClr val="000000"/>
                </a:solidFill>
                <a:latin typeface="新宋体" panose="02010609030101010101" pitchFamily="49" charset="-122"/>
                <a:ea typeface="新宋体" panose="02010609030101010101" pitchFamily="49" charset="-122"/>
              </a:rPr>
              <a:t>)</a:t>
            </a: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displayProgress</a:t>
            </a:r>
            <a:r>
              <a:rPr lang="en-US" altLang="zh-CN" sz="1200" dirty="0">
                <a:solidFill>
                  <a:srgbClr val="000000"/>
                </a:solidFill>
                <a:latin typeface="新宋体" panose="02010609030101010101" pitchFamily="49" charset="-122"/>
                <a:ea typeface="新宋体" panose="02010609030101010101" pitchFamily="49" charset="-122"/>
              </a:rPr>
              <a:t> += speed;</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SetLoadingPercentage</a:t>
            </a:r>
            <a:r>
              <a:rPr lang="en-US" altLang="zh-CN" sz="1200" dirty="0">
                <a:solidFill>
                  <a:srgbClr val="000000"/>
                </a:solidFill>
                <a:latin typeface="新宋体" panose="02010609030101010101" pitchFamily="49" charset="-122"/>
                <a:ea typeface="新宋体" panose="02010609030101010101" pitchFamily="49" charset="-122"/>
              </a:rPr>
              <a:t>(</a:t>
            </a:r>
            <a:r>
              <a:rPr lang="en-US" altLang="zh-CN" sz="1200" dirty="0" err="1">
                <a:solidFill>
                  <a:srgbClr val="000000"/>
                </a:solidFill>
                <a:latin typeface="新宋体" panose="02010609030101010101" pitchFamily="49" charset="-122"/>
                <a:ea typeface="新宋体" panose="02010609030101010101" pitchFamily="49" charset="-122"/>
              </a:rPr>
              <a:t>displayProgress</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yield</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return</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new</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WaitForEndOfFrame</a:t>
            </a:r>
            <a:r>
              <a:rPr lang="en-US" altLang="zh-CN" sz="1200" dirty="0">
                <a:solidFill>
                  <a:srgbClr val="000000"/>
                </a:solidFill>
                <a:latin typeface="新宋体" panose="02010609030101010101" pitchFamily="49" charset="-122"/>
                <a:ea typeface="新宋体" panose="02010609030101010101" pitchFamily="49" charset="-122"/>
              </a:rPr>
              <a:t>();</a:t>
            </a: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async.allowSceneActivation</a:t>
            </a:r>
            <a:r>
              <a:rPr lang="en-US" altLang="zh-CN" sz="1200" dirty="0">
                <a:solidFill>
                  <a:srgbClr val="000000"/>
                </a:solidFill>
                <a:latin typeface="新宋体" panose="02010609030101010101" pitchFamily="49" charset="-122"/>
                <a:ea typeface="新宋体" panose="02010609030101010101" pitchFamily="49" charset="-122"/>
              </a:rPr>
              <a:t> = </a:t>
            </a:r>
            <a:r>
              <a:rPr lang="en-US" altLang="zh-CN" sz="1200" dirty="0">
                <a:solidFill>
                  <a:srgbClr val="0000FF"/>
                </a:solidFill>
                <a:latin typeface="新宋体" panose="02010609030101010101" pitchFamily="49" charset="-122"/>
                <a:ea typeface="新宋体" panose="02010609030101010101" pitchFamily="49" charset="-122"/>
              </a:rPr>
              <a:t>true</a:t>
            </a:r>
            <a:r>
              <a:rPr lang="en-US" altLang="zh-CN" sz="1200" dirty="0">
                <a:solidFill>
                  <a:srgbClr val="000000"/>
                </a:solidFill>
                <a:latin typeface="新宋体" panose="02010609030101010101" pitchFamily="49" charset="-122"/>
                <a:ea typeface="新宋体" panose="02010609030101010101" pitchFamily="49" charset="-122"/>
              </a:rPr>
              <a:t>;</a:t>
            </a: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private</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void</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SetLoadingPercentage</a:t>
            </a:r>
            <a:r>
              <a:rPr lang="en-US" altLang="zh-CN" sz="1200" dirty="0">
                <a:solidFill>
                  <a:srgbClr val="000000"/>
                </a:solidFill>
                <a:latin typeface="新宋体" panose="02010609030101010101" pitchFamily="49" charset="-122"/>
                <a:ea typeface="新宋体" panose="02010609030101010101" pitchFamily="49" charset="-122"/>
              </a:rPr>
              <a:t>(</a:t>
            </a:r>
            <a:r>
              <a:rPr lang="en-US" altLang="zh-CN" sz="1200" dirty="0">
                <a:solidFill>
                  <a:srgbClr val="0000FF"/>
                </a:solidFill>
                <a:latin typeface="新宋体" panose="02010609030101010101" pitchFamily="49" charset="-122"/>
                <a:ea typeface="新宋体" panose="02010609030101010101" pitchFamily="49" charset="-122"/>
              </a:rPr>
              <a:t>float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displayProgress</a:t>
            </a:r>
            <a:r>
              <a:rPr lang="en-US" altLang="zh-CN" sz="1200" dirty="0">
                <a:solidFill>
                  <a:srgbClr val="000000"/>
                </a:solidFill>
                <a:latin typeface="新宋体" panose="02010609030101010101" pitchFamily="49" charset="-122"/>
                <a:ea typeface="新宋体" panose="02010609030101010101" pitchFamily="49" charset="-122"/>
              </a:rPr>
              <a:t>)</a:t>
            </a: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int</a:t>
            </a:r>
            <a:r>
              <a:rPr lang="en-US" altLang="zh-CN" sz="1200" dirty="0">
                <a:solidFill>
                  <a:srgbClr val="000000"/>
                </a:solidFill>
                <a:latin typeface="新宋体" panose="02010609030101010101" pitchFamily="49" charset="-122"/>
                <a:ea typeface="新宋体" panose="02010609030101010101" pitchFamily="49" charset="-122"/>
              </a:rPr>
              <a:t> progress = (</a:t>
            </a:r>
            <a:r>
              <a:rPr lang="en-US" altLang="zh-CN" sz="1200" dirty="0">
                <a:solidFill>
                  <a:srgbClr val="0000FF"/>
                </a:solidFill>
                <a:latin typeface="新宋体" panose="02010609030101010101" pitchFamily="49" charset="-122"/>
                <a:ea typeface="新宋体" panose="02010609030101010101" pitchFamily="49" charset="-122"/>
              </a:rPr>
              <a:t>int</a:t>
            </a:r>
            <a:r>
              <a:rPr lang="en-US" altLang="zh-CN" sz="1200" dirty="0">
                <a:solidFill>
                  <a:srgbClr val="000000"/>
                </a:solidFill>
                <a:latin typeface="新宋体" panose="02010609030101010101" pitchFamily="49" charset="-122"/>
                <a:ea typeface="新宋体" panose="02010609030101010101" pitchFamily="49" charset="-122"/>
              </a:rPr>
              <a:t>)</a:t>
            </a:r>
            <a:r>
              <a:rPr lang="en-US" altLang="zh-CN" sz="1200" dirty="0" err="1">
                <a:solidFill>
                  <a:srgbClr val="000000"/>
                </a:solidFill>
                <a:latin typeface="新宋体" panose="02010609030101010101" pitchFamily="49" charset="-122"/>
                <a:ea typeface="新宋体" panose="02010609030101010101" pitchFamily="49" charset="-122"/>
              </a:rPr>
              <a:t>displayProgress</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Loadslider.value</a:t>
            </a:r>
            <a:r>
              <a:rPr lang="en-US" altLang="zh-CN" sz="1200" dirty="0">
                <a:solidFill>
                  <a:srgbClr val="000000"/>
                </a:solidFill>
                <a:latin typeface="新宋体" panose="02010609030101010101" pitchFamily="49" charset="-122"/>
                <a:ea typeface="新宋体" panose="02010609030101010101" pitchFamily="49" charset="-122"/>
              </a:rPr>
              <a:t> = (</a:t>
            </a:r>
            <a:r>
              <a:rPr lang="en-US" altLang="zh-CN" sz="1200" dirty="0">
                <a:solidFill>
                  <a:srgbClr val="0000FF"/>
                </a:solidFill>
                <a:latin typeface="新宋体" panose="02010609030101010101" pitchFamily="49" charset="-122"/>
                <a:ea typeface="新宋体" panose="02010609030101010101" pitchFamily="49" charset="-122"/>
              </a:rPr>
              <a:t>float</a:t>
            </a:r>
            <a:r>
              <a:rPr lang="en-US" altLang="zh-CN" sz="1200" dirty="0">
                <a:solidFill>
                  <a:srgbClr val="000000"/>
                </a:solidFill>
                <a:latin typeface="新宋体" panose="02010609030101010101" pitchFamily="49" charset="-122"/>
                <a:ea typeface="新宋体" panose="02010609030101010101" pitchFamily="49" charset="-122"/>
              </a:rPr>
              <a:t>)progress / 100;</a:t>
            </a:r>
          </a:p>
          <a:p>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000000"/>
                </a:solidFill>
                <a:latin typeface="新宋体" panose="02010609030101010101" pitchFamily="49" charset="-122"/>
                <a:ea typeface="新宋体" panose="02010609030101010101" pitchFamily="49" charset="-122"/>
              </a:rPr>
              <a:t>Loadpercentage.text</a:t>
            </a:r>
            <a:r>
              <a:rPr lang="en-US" altLang="zh-CN" sz="1200" dirty="0">
                <a:solidFill>
                  <a:srgbClr val="000000"/>
                </a:solidFill>
                <a:latin typeface="新宋体" panose="02010609030101010101" pitchFamily="49" charset="-122"/>
                <a:ea typeface="新宋体" panose="02010609030101010101" pitchFamily="49" charset="-122"/>
              </a:rPr>
              <a:t> = </a:t>
            </a:r>
            <a:r>
              <a:rPr lang="en-US" altLang="zh-CN" sz="1200" dirty="0" err="1">
                <a:solidFill>
                  <a:srgbClr val="000000"/>
                </a:solidFill>
                <a:latin typeface="新宋体" panose="02010609030101010101" pitchFamily="49" charset="-122"/>
                <a:ea typeface="新宋体" panose="02010609030101010101" pitchFamily="49" charset="-122"/>
              </a:rPr>
              <a:t>progress.ToString</a:t>
            </a:r>
            <a:r>
              <a:rPr lang="en-US" altLang="zh-CN" sz="1200" dirty="0">
                <a:solidFill>
                  <a:srgbClr val="000000"/>
                </a:solidFill>
                <a:latin typeface="新宋体" panose="02010609030101010101" pitchFamily="49" charset="-122"/>
                <a:ea typeface="新宋体" panose="02010609030101010101" pitchFamily="49" charset="-122"/>
              </a:rPr>
              <a:t>() + </a:t>
            </a:r>
            <a:r>
              <a:rPr lang="en-US" altLang="zh-CN" sz="1200" dirty="0">
                <a:solidFill>
                  <a:srgbClr val="A31515"/>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p>
          <a:p>
            <a:r>
              <a:rPr lang="zh-CN" altLang="en-US"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00"/>
                </a:solidFill>
                <a:latin typeface="新宋体" panose="02010609030101010101" pitchFamily="49" charset="-122"/>
                <a:ea typeface="新宋体" panose="02010609030101010101" pitchFamily="49" charset="-122"/>
              </a:rPr>
              <a:t>}</a:t>
            </a:r>
            <a:endParaRPr lang="zh-CN" altLang="en-US" sz="1200" dirty="0"/>
          </a:p>
        </p:txBody>
      </p:sp>
    </p:spTree>
    <p:extLst>
      <p:ext uri="{BB962C8B-B14F-4D97-AF65-F5344CB8AC3E}">
        <p14:creationId xmlns:p14="http://schemas.microsoft.com/office/powerpoint/2010/main" val="385937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B5DDB-EC1B-4434-8039-6110DC8808F8}"/>
              </a:ext>
            </a:extLst>
          </p:cNvPr>
          <p:cNvSpPr>
            <a:spLocks noGrp="1"/>
          </p:cNvSpPr>
          <p:nvPr>
            <p:ph type="title"/>
          </p:nvPr>
        </p:nvSpPr>
        <p:spPr>
          <a:xfrm>
            <a:off x="838200" y="365125"/>
            <a:ext cx="10991248" cy="1325563"/>
          </a:xfrm>
        </p:spPr>
        <p:txBody>
          <a:bodyPr>
            <a:normAutofit/>
          </a:bodyPr>
          <a:lstStyle/>
          <a:p>
            <a:r>
              <a:rPr lang="zh-CN" altLang="en-US" sz="3200" dirty="0"/>
              <a:t>在游戏界面我实现了把一些游戏参数放在界面上反馈给玩家。</a:t>
            </a:r>
          </a:p>
        </p:txBody>
      </p:sp>
      <p:pic>
        <p:nvPicPr>
          <p:cNvPr id="5" name="内容占位符 4">
            <a:extLst>
              <a:ext uri="{FF2B5EF4-FFF2-40B4-BE49-F238E27FC236}">
                <a16:creationId xmlns:a16="http://schemas.microsoft.com/office/drawing/2014/main" id="{E3BFB628-D5C5-4BFE-A091-D16EDCCE460B}"/>
              </a:ext>
            </a:extLst>
          </p:cNvPr>
          <p:cNvPicPr>
            <a:picLocks noGrp="1" noChangeAspect="1"/>
          </p:cNvPicPr>
          <p:nvPr>
            <p:ph idx="1"/>
          </p:nvPr>
        </p:nvPicPr>
        <p:blipFill>
          <a:blip r:embed="rId2"/>
          <a:stretch>
            <a:fillRect/>
          </a:stretch>
        </p:blipFill>
        <p:spPr>
          <a:xfrm>
            <a:off x="2540846" y="1825625"/>
            <a:ext cx="7110308" cy="4351338"/>
          </a:xfrm>
        </p:spPr>
      </p:pic>
    </p:spTree>
    <p:extLst>
      <p:ext uri="{BB962C8B-B14F-4D97-AF65-F5344CB8AC3E}">
        <p14:creationId xmlns:p14="http://schemas.microsoft.com/office/powerpoint/2010/main" val="193623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02A60007-361D-41D1-BFC0-1C607903EA6A}"/>
              </a:ext>
            </a:extLst>
          </p:cNvPr>
          <p:cNvPicPr>
            <a:picLocks noGrp="1" noChangeAspect="1"/>
          </p:cNvPicPr>
          <p:nvPr>
            <p:ph idx="1"/>
          </p:nvPr>
        </p:nvPicPr>
        <p:blipFill>
          <a:blip r:embed="rId2"/>
          <a:stretch>
            <a:fillRect/>
          </a:stretch>
        </p:blipFill>
        <p:spPr>
          <a:xfrm>
            <a:off x="3320493" y="1556117"/>
            <a:ext cx="5351870" cy="3275216"/>
          </a:xfrm>
        </p:spPr>
      </p:pic>
      <p:cxnSp>
        <p:nvCxnSpPr>
          <p:cNvPr id="5" name="直接箭头连接符 4">
            <a:extLst>
              <a:ext uri="{FF2B5EF4-FFF2-40B4-BE49-F238E27FC236}">
                <a16:creationId xmlns:a16="http://schemas.microsoft.com/office/drawing/2014/main" id="{A12ABD2A-A2AA-41EB-81B5-FCF595288998}"/>
              </a:ext>
            </a:extLst>
          </p:cNvPr>
          <p:cNvCxnSpPr>
            <a:cxnSpLocks/>
          </p:cNvCxnSpPr>
          <p:nvPr/>
        </p:nvCxnSpPr>
        <p:spPr>
          <a:xfrm flipV="1">
            <a:off x="2743200" y="4700304"/>
            <a:ext cx="894849" cy="5262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B84244A-4C33-4061-8B94-EE5C72911431}"/>
              </a:ext>
            </a:extLst>
          </p:cNvPr>
          <p:cNvSpPr txBox="1"/>
          <p:nvPr/>
        </p:nvSpPr>
        <p:spPr>
          <a:xfrm>
            <a:off x="664143" y="5226518"/>
            <a:ext cx="2262158" cy="369332"/>
          </a:xfrm>
          <a:prstGeom prst="rect">
            <a:avLst/>
          </a:prstGeom>
          <a:noFill/>
        </p:spPr>
        <p:txBody>
          <a:bodyPr wrap="none" rtlCol="0">
            <a:spAutoFit/>
          </a:bodyPr>
          <a:lstStyle/>
          <a:p>
            <a:r>
              <a:rPr lang="zh-CN" altLang="en-US" dirty="0"/>
              <a:t>玩家使用的枪支图案</a:t>
            </a:r>
          </a:p>
        </p:txBody>
      </p:sp>
      <p:cxnSp>
        <p:nvCxnSpPr>
          <p:cNvPr id="8" name="直接箭头连接符 7">
            <a:extLst>
              <a:ext uri="{FF2B5EF4-FFF2-40B4-BE49-F238E27FC236}">
                <a16:creationId xmlns:a16="http://schemas.microsoft.com/office/drawing/2014/main" id="{0695BAF3-928C-43A0-80EC-872D33D4A052}"/>
              </a:ext>
            </a:extLst>
          </p:cNvPr>
          <p:cNvCxnSpPr>
            <a:cxnSpLocks/>
          </p:cNvCxnSpPr>
          <p:nvPr/>
        </p:nvCxnSpPr>
        <p:spPr>
          <a:xfrm flipH="1" flipV="1">
            <a:off x="5168766" y="4700304"/>
            <a:ext cx="1636295" cy="710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25FEF8E-09DB-4972-975F-47AFCCA6E433}"/>
              </a:ext>
            </a:extLst>
          </p:cNvPr>
          <p:cNvSpPr txBox="1"/>
          <p:nvPr/>
        </p:nvSpPr>
        <p:spPr>
          <a:xfrm>
            <a:off x="3320493" y="5347379"/>
            <a:ext cx="2723823" cy="646331"/>
          </a:xfrm>
          <a:prstGeom prst="rect">
            <a:avLst/>
          </a:prstGeom>
          <a:noFill/>
        </p:spPr>
        <p:txBody>
          <a:bodyPr wrap="none" rtlCol="0">
            <a:spAutoFit/>
          </a:bodyPr>
          <a:lstStyle/>
          <a:p>
            <a:r>
              <a:rPr lang="zh-CN" altLang="en-US" dirty="0"/>
              <a:t>玩家使用的武器的模式：</a:t>
            </a:r>
            <a:endParaRPr lang="en-US" altLang="zh-CN" dirty="0"/>
          </a:p>
          <a:p>
            <a:r>
              <a:rPr lang="zh-CN" altLang="en-US" dirty="0"/>
              <a:t>全自动或半自动</a:t>
            </a:r>
          </a:p>
        </p:txBody>
      </p:sp>
      <p:sp>
        <p:nvSpPr>
          <p:cNvPr id="13" name="文本框 12">
            <a:extLst>
              <a:ext uri="{FF2B5EF4-FFF2-40B4-BE49-F238E27FC236}">
                <a16:creationId xmlns:a16="http://schemas.microsoft.com/office/drawing/2014/main" id="{A46C0169-1773-428B-8A32-88C7B49B9EE0}"/>
              </a:ext>
            </a:extLst>
          </p:cNvPr>
          <p:cNvSpPr txBox="1"/>
          <p:nvPr/>
        </p:nvSpPr>
        <p:spPr>
          <a:xfrm>
            <a:off x="6225718" y="5456829"/>
            <a:ext cx="2492990" cy="369332"/>
          </a:xfrm>
          <a:prstGeom prst="rect">
            <a:avLst/>
          </a:prstGeom>
          <a:noFill/>
        </p:spPr>
        <p:txBody>
          <a:bodyPr wrap="none" rtlCol="0">
            <a:spAutoFit/>
          </a:bodyPr>
          <a:lstStyle/>
          <a:p>
            <a:r>
              <a:rPr lang="zh-CN" altLang="en-US" dirty="0"/>
              <a:t>玩家使用的武器子弹数</a:t>
            </a:r>
          </a:p>
        </p:txBody>
      </p:sp>
      <p:cxnSp>
        <p:nvCxnSpPr>
          <p:cNvPr id="14" name="直接箭头连接符 13">
            <a:extLst>
              <a:ext uri="{FF2B5EF4-FFF2-40B4-BE49-F238E27FC236}">
                <a16:creationId xmlns:a16="http://schemas.microsoft.com/office/drawing/2014/main" id="{DF49A56A-F680-45EB-BC26-FB6F2D640898}"/>
              </a:ext>
            </a:extLst>
          </p:cNvPr>
          <p:cNvCxnSpPr>
            <a:cxnSpLocks/>
          </p:cNvCxnSpPr>
          <p:nvPr/>
        </p:nvCxnSpPr>
        <p:spPr>
          <a:xfrm flipH="1" flipV="1">
            <a:off x="8083438" y="4801643"/>
            <a:ext cx="1838728" cy="7485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9F754E5-CB83-45CE-87E2-E17B6D8A2CF2}"/>
              </a:ext>
            </a:extLst>
          </p:cNvPr>
          <p:cNvSpPr txBox="1"/>
          <p:nvPr/>
        </p:nvSpPr>
        <p:spPr>
          <a:xfrm>
            <a:off x="9922166" y="5347379"/>
            <a:ext cx="1338828" cy="369332"/>
          </a:xfrm>
          <a:prstGeom prst="rect">
            <a:avLst/>
          </a:prstGeom>
          <a:noFill/>
        </p:spPr>
        <p:txBody>
          <a:bodyPr wrap="none" rtlCol="0">
            <a:spAutoFit/>
          </a:bodyPr>
          <a:lstStyle/>
          <a:p>
            <a:r>
              <a:rPr lang="zh-CN" altLang="en-US" dirty="0"/>
              <a:t>玩家的血量</a:t>
            </a:r>
          </a:p>
        </p:txBody>
      </p:sp>
      <p:cxnSp>
        <p:nvCxnSpPr>
          <p:cNvPr id="16" name="直接箭头连接符 15">
            <a:extLst>
              <a:ext uri="{FF2B5EF4-FFF2-40B4-BE49-F238E27FC236}">
                <a16:creationId xmlns:a16="http://schemas.microsoft.com/office/drawing/2014/main" id="{A9A5ACAB-EF67-4514-A44B-33C25573A78A}"/>
              </a:ext>
            </a:extLst>
          </p:cNvPr>
          <p:cNvCxnSpPr>
            <a:cxnSpLocks/>
          </p:cNvCxnSpPr>
          <p:nvPr/>
        </p:nvCxnSpPr>
        <p:spPr>
          <a:xfrm flipH="1">
            <a:off x="8475937" y="3836507"/>
            <a:ext cx="1538562" cy="569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4AA7660-EF69-4AE6-BA7D-E553E6A9C11F}"/>
              </a:ext>
            </a:extLst>
          </p:cNvPr>
          <p:cNvSpPr txBox="1"/>
          <p:nvPr/>
        </p:nvSpPr>
        <p:spPr>
          <a:xfrm>
            <a:off x="9002802" y="3269583"/>
            <a:ext cx="2807396" cy="923330"/>
          </a:xfrm>
          <a:prstGeom prst="rect">
            <a:avLst/>
          </a:prstGeom>
          <a:noFill/>
        </p:spPr>
        <p:txBody>
          <a:bodyPr wrap="square" rtlCol="0">
            <a:spAutoFit/>
          </a:bodyPr>
          <a:lstStyle/>
          <a:p>
            <a:r>
              <a:rPr lang="zh-CN" altLang="en-US" dirty="0"/>
              <a:t>实时的</a:t>
            </a:r>
            <a:r>
              <a:rPr lang="en-US" altLang="zh-CN" dirty="0"/>
              <a:t>FPS</a:t>
            </a:r>
            <a:r>
              <a:rPr lang="zh-CN" altLang="en-US" dirty="0"/>
              <a:t>（</a:t>
            </a:r>
            <a:r>
              <a:rPr lang="zh-CN" altLang="en-US" b="0" i="0" dirty="0">
                <a:solidFill>
                  <a:srgbClr val="111111"/>
                </a:solidFill>
                <a:effectLst/>
                <a:latin typeface="Microsoft YaHei" panose="020B0503020204020204" pitchFamily="34" charset="-122"/>
                <a:ea typeface="Microsoft YaHei" panose="020B0503020204020204" pitchFamily="34" charset="-122"/>
              </a:rPr>
              <a:t>画面每秒传输帧数</a:t>
            </a:r>
            <a:r>
              <a:rPr lang="zh-CN" altLang="en-US" dirty="0"/>
              <a:t>）和</a:t>
            </a:r>
            <a:r>
              <a:rPr lang="en-US" altLang="zh-CN" dirty="0" err="1"/>
              <a:t>Deltatime</a:t>
            </a:r>
            <a:r>
              <a:rPr lang="zh-CN" altLang="en-US" dirty="0"/>
              <a:t>（增量时间）</a:t>
            </a:r>
          </a:p>
        </p:txBody>
      </p:sp>
      <p:cxnSp>
        <p:nvCxnSpPr>
          <p:cNvPr id="19" name="直接箭头连接符 18">
            <a:extLst>
              <a:ext uri="{FF2B5EF4-FFF2-40B4-BE49-F238E27FC236}">
                <a16:creationId xmlns:a16="http://schemas.microsoft.com/office/drawing/2014/main" id="{BF51F6F0-3E20-4624-BC85-FA9F83DB69AD}"/>
              </a:ext>
            </a:extLst>
          </p:cNvPr>
          <p:cNvCxnSpPr>
            <a:cxnSpLocks/>
          </p:cNvCxnSpPr>
          <p:nvPr/>
        </p:nvCxnSpPr>
        <p:spPr>
          <a:xfrm>
            <a:off x="5996427" y="960241"/>
            <a:ext cx="1" cy="547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4F2E29B-46E3-4B2A-B128-93A94A2E8270}"/>
              </a:ext>
            </a:extLst>
          </p:cNvPr>
          <p:cNvSpPr txBox="1"/>
          <p:nvPr/>
        </p:nvSpPr>
        <p:spPr>
          <a:xfrm>
            <a:off x="4323753" y="517552"/>
            <a:ext cx="3345347" cy="369332"/>
          </a:xfrm>
          <a:prstGeom prst="rect">
            <a:avLst/>
          </a:prstGeom>
          <a:noFill/>
        </p:spPr>
        <p:txBody>
          <a:bodyPr wrap="square" rtlCol="0">
            <a:spAutoFit/>
          </a:bodyPr>
          <a:lstStyle/>
          <a:p>
            <a:r>
              <a:rPr lang="zh-CN" altLang="en-US" dirty="0"/>
              <a:t>敌人和玩家击杀对方的次数比</a:t>
            </a:r>
          </a:p>
        </p:txBody>
      </p:sp>
      <p:cxnSp>
        <p:nvCxnSpPr>
          <p:cNvPr id="23" name="直接箭头连接符 22">
            <a:extLst>
              <a:ext uri="{FF2B5EF4-FFF2-40B4-BE49-F238E27FC236}">
                <a16:creationId xmlns:a16="http://schemas.microsoft.com/office/drawing/2014/main" id="{445A6D0C-2B8D-4452-93E8-CE11F3404044}"/>
              </a:ext>
            </a:extLst>
          </p:cNvPr>
          <p:cNvCxnSpPr>
            <a:cxnSpLocks/>
          </p:cNvCxnSpPr>
          <p:nvPr/>
        </p:nvCxnSpPr>
        <p:spPr>
          <a:xfrm>
            <a:off x="1894461" y="960241"/>
            <a:ext cx="1426032" cy="753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077CBEE-FDD2-42BF-AAAE-34D56564ED2F}"/>
              </a:ext>
            </a:extLst>
          </p:cNvPr>
          <p:cNvSpPr txBox="1"/>
          <p:nvPr/>
        </p:nvSpPr>
        <p:spPr>
          <a:xfrm>
            <a:off x="221787" y="517552"/>
            <a:ext cx="3345347" cy="923330"/>
          </a:xfrm>
          <a:prstGeom prst="rect">
            <a:avLst/>
          </a:prstGeom>
          <a:noFill/>
        </p:spPr>
        <p:txBody>
          <a:bodyPr wrap="square" rtlCol="0">
            <a:spAutoFit/>
          </a:bodyPr>
          <a:lstStyle/>
          <a:p>
            <a:r>
              <a:rPr lang="zh-CN" altLang="en-US" dirty="0"/>
              <a:t>小地图（在玩家头顶放了一个</a:t>
            </a:r>
            <a:r>
              <a:rPr lang="en-US" altLang="zh-CN" dirty="0"/>
              <a:t>camera</a:t>
            </a:r>
            <a:r>
              <a:rPr lang="zh-CN" altLang="en-US" dirty="0"/>
              <a:t>拍摄玩家附近的环境和敌人）</a:t>
            </a:r>
          </a:p>
        </p:txBody>
      </p:sp>
      <p:cxnSp>
        <p:nvCxnSpPr>
          <p:cNvPr id="26" name="直接箭头连接符 25">
            <a:extLst>
              <a:ext uri="{FF2B5EF4-FFF2-40B4-BE49-F238E27FC236}">
                <a16:creationId xmlns:a16="http://schemas.microsoft.com/office/drawing/2014/main" id="{458AD17B-BE41-4FC2-915A-5261A78EBCAA}"/>
              </a:ext>
            </a:extLst>
          </p:cNvPr>
          <p:cNvCxnSpPr>
            <a:cxnSpLocks/>
          </p:cNvCxnSpPr>
          <p:nvPr/>
        </p:nvCxnSpPr>
        <p:spPr>
          <a:xfrm flipH="1">
            <a:off x="6352675" y="1160932"/>
            <a:ext cx="2518834" cy="1018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678CC20-D989-4FDF-872B-329EDA525025}"/>
              </a:ext>
            </a:extLst>
          </p:cNvPr>
          <p:cNvSpPr txBox="1"/>
          <p:nvPr/>
        </p:nvSpPr>
        <p:spPr>
          <a:xfrm>
            <a:off x="8781965" y="563718"/>
            <a:ext cx="3345347" cy="646331"/>
          </a:xfrm>
          <a:prstGeom prst="rect">
            <a:avLst/>
          </a:prstGeom>
          <a:noFill/>
        </p:spPr>
        <p:txBody>
          <a:bodyPr wrap="square" rtlCol="0">
            <a:spAutoFit/>
          </a:bodyPr>
          <a:lstStyle/>
          <a:p>
            <a:r>
              <a:rPr lang="zh-CN" altLang="en-US" dirty="0"/>
              <a:t>刚进入游戏时的提示语，过</a:t>
            </a:r>
            <a:r>
              <a:rPr lang="en-US" altLang="zh-CN" dirty="0"/>
              <a:t>4s</a:t>
            </a:r>
            <a:r>
              <a:rPr lang="zh-CN" altLang="en-US" dirty="0"/>
              <a:t>后会消失</a:t>
            </a:r>
          </a:p>
        </p:txBody>
      </p:sp>
      <p:cxnSp>
        <p:nvCxnSpPr>
          <p:cNvPr id="31" name="直接箭头连接符 30">
            <a:extLst>
              <a:ext uri="{FF2B5EF4-FFF2-40B4-BE49-F238E27FC236}">
                <a16:creationId xmlns:a16="http://schemas.microsoft.com/office/drawing/2014/main" id="{C642D660-4763-480E-9953-835FAFE32430}"/>
              </a:ext>
            </a:extLst>
          </p:cNvPr>
          <p:cNvCxnSpPr>
            <a:cxnSpLocks/>
          </p:cNvCxnSpPr>
          <p:nvPr/>
        </p:nvCxnSpPr>
        <p:spPr>
          <a:xfrm flipH="1" flipV="1">
            <a:off x="4323754" y="4753167"/>
            <a:ext cx="145401" cy="5487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354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961</TotalTime>
  <Words>1695</Words>
  <Application>Microsoft Macintosh PowerPoint</Application>
  <PresentationFormat>宽屏</PresentationFormat>
  <Paragraphs>113</Paragraphs>
  <Slides>24</Slides>
  <Notes>0</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等线</vt:lpstr>
      <vt:lpstr>等线 Light</vt:lpstr>
      <vt:lpstr>Microsoft YaHei</vt:lpstr>
      <vt:lpstr>新宋体</vt:lpstr>
      <vt:lpstr>Arial</vt:lpstr>
      <vt:lpstr>Calibri</vt:lpstr>
      <vt:lpstr>Office 主题​​</vt:lpstr>
      <vt:lpstr>Office 主题</vt:lpstr>
      <vt:lpstr>第一人称射击游戏“FirePower”项目展示  </vt:lpstr>
      <vt:lpstr>PowerPoint 演示文稿</vt:lpstr>
      <vt:lpstr>UI部分</vt:lpstr>
      <vt:lpstr>搭建了一个简单的3维场景作为游戏开始界面的背景。</vt:lpstr>
      <vt:lpstr>新建了一个Canvas，我导入了从网上下载的字体，加入了游戏标题，版权信息以及三个按钮</vt:lpstr>
      <vt:lpstr>PowerPoint 演示文稿</vt:lpstr>
      <vt:lpstr>PowerPoint 演示文稿</vt:lpstr>
      <vt:lpstr>在游戏界面我实现了把一些游戏参数放在界面上反馈给玩家。</vt:lpstr>
      <vt:lpstr>PowerPoint 演示文稿</vt:lpstr>
      <vt:lpstr>PowerPoint 演示文稿</vt:lpstr>
      <vt:lpstr>PowerPoint 演示文稿</vt:lpstr>
      <vt:lpstr>武器系统</vt:lpstr>
      <vt:lpstr>开火</vt:lpstr>
      <vt:lpstr>填装弹药</vt:lpstr>
      <vt:lpstr>瞄准</vt:lpstr>
      <vt:lpstr>弹孔与火光特效</vt:lpstr>
      <vt:lpstr>枪的两种射击模式</vt:lpstr>
      <vt:lpstr>人物的移动及敌人AI</vt:lpstr>
      <vt:lpstr>人物的移动</vt:lpstr>
      <vt:lpstr>人物的移动（2）</vt:lpstr>
      <vt:lpstr>敌人对玩家的追踪</vt:lpstr>
      <vt:lpstr>PowerPoint 演示文稿</vt:lpstr>
      <vt:lpstr>敌人的射击</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第一人称射击游戏“FirePower”项目展示  </dc:title>
  <dc:creator>陈 柯</dc:creator>
  <cp:lastModifiedBy>Microsoft Office User</cp:lastModifiedBy>
  <cp:revision>64</cp:revision>
  <dcterms:created xsi:type="dcterms:W3CDTF">2022-06-19T09:30:12Z</dcterms:created>
  <dcterms:modified xsi:type="dcterms:W3CDTF">2023-04-19T08:13:49Z</dcterms:modified>
</cp:coreProperties>
</file>